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9347" y="462737"/>
            <a:ext cx="3893820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47" y="234632"/>
            <a:ext cx="11723878" cy="638390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3672" y="426656"/>
            <a:ext cx="11342878" cy="600290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487" y="478472"/>
            <a:ext cx="11239246" cy="58992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1647" y="234632"/>
            <a:ext cx="11723878" cy="63839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5844" y="724611"/>
            <a:ext cx="10251388" cy="148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5844" y="2521153"/>
            <a:ext cx="9881235" cy="2288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7.jp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7" y="1213040"/>
              <a:ext cx="9681718" cy="44118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544" y="1264919"/>
              <a:ext cx="9578085" cy="43082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072" y="554672"/>
              <a:ext cx="11035030" cy="57438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887" y="606488"/>
              <a:ext cx="10931398" cy="56401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8576" y="777239"/>
              <a:ext cx="10598150" cy="5303520"/>
            </a:xfrm>
            <a:custGeom>
              <a:avLst/>
              <a:gdLst/>
              <a:ahLst/>
              <a:cxnLst/>
              <a:rect l="l" t="t" r="r" b="b"/>
              <a:pathLst>
                <a:path w="10598150" h="5303520">
                  <a:moveTo>
                    <a:pt x="10597896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0" y="5303520"/>
                  </a:lnTo>
                  <a:lnTo>
                    <a:pt x="10597896" y="5303520"/>
                  </a:lnTo>
                  <a:lnTo>
                    <a:pt x="10597896" y="563880"/>
                  </a:lnTo>
                  <a:lnTo>
                    <a:pt x="10597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8576" y="777240"/>
              <a:ext cx="10598150" cy="5303520"/>
            </a:xfrm>
            <a:custGeom>
              <a:avLst/>
              <a:gdLst/>
              <a:ahLst/>
              <a:cxnLst/>
              <a:rect l="l" t="t" r="r" b="b"/>
              <a:pathLst>
                <a:path w="10598150" h="5303520">
                  <a:moveTo>
                    <a:pt x="0" y="5303520"/>
                  </a:moveTo>
                  <a:lnTo>
                    <a:pt x="10597896" y="5303520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5303520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38298" y="2127961"/>
            <a:ext cx="7929880" cy="2035175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777875" marR="5080" indent="-765810">
              <a:lnSpc>
                <a:spcPts val="7180"/>
              </a:lnSpc>
              <a:spcBef>
                <a:spcPts val="1555"/>
              </a:spcBef>
            </a:pPr>
            <a:r>
              <a:rPr sz="7200" b="1" spc="-340" dirty="0">
                <a:latin typeface="Tahoma"/>
                <a:cs typeface="Tahoma"/>
              </a:rPr>
              <a:t>DATA</a:t>
            </a:r>
            <a:r>
              <a:rPr sz="7200" b="1" spc="-305" dirty="0">
                <a:latin typeface="Tahoma"/>
                <a:cs typeface="Tahoma"/>
              </a:rPr>
              <a:t> </a:t>
            </a:r>
            <a:r>
              <a:rPr sz="7200" b="1" spc="-630" dirty="0">
                <a:latin typeface="Tahoma"/>
                <a:cs typeface="Tahoma"/>
              </a:rPr>
              <a:t>WAREHOUSE </a:t>
            </a:r>
            <a:r>
              <a:rPr sz="7200" b="1" spc="-695" dirty="0">
                <a:latin typeface="Tahoma"/>
                <a:cs typeface="Tahoma"/>
              </a:rPr>
              <a:t>FINAL</a:t>
            </a:r>
            <a:r>
              <a:rPr sz="7200" b="1" spc="-315" dirty="0">
                <a:latin typeface="Tahoma"/>
                <a:cs typeface="Tahoma"/>
              </a:rPr>
              <a:t> </a:t>
            </a:r>
            <a:r>
              <a:rPr sz="7200" b="1" spc="-505" dirty="0">
                <a:latin typeface="Tahoma"/>
                <a:cs typeface="Tahoma"/>
              </a:rPr>
              <a:t>PROJECT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35879" y="609600"/>
            <a:ext cx="1920239" cy="731520"/>
            <a:chOff x="5135879" y="609600"/>
            <a:chExt cx="1920239" cy="731520"/>
          </a:xfrm>
        </p:grpSpPr>
        <p:sp>
          <p:nvSpPr>
            <p:cNvPr id="13" name="object 13"/>
            <p:cNvSpPr/>
            <p:nvPr/>
          </p:nvSpPr>
          <p:spPr>
            <a:xfrm>
              <a:off x="5135879" y="60960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40" h="731519">
                  <a:moveTo>
                    <a:pt x="1920239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39" y="731520"/>
                  </a:lnTo>
                  <a:lnTo>
                    <a:pt x="1920239" y="0"/>
                  </a:lnTo>
                  <a:close/>
                </a:path>
              </a:pathLst>
            </a:custGeom>
            <a:solidFill>
              <a:srgbClr val="E2D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1703" y="612647"/>
              <a:ext cx="1691639" cy="640080"/>
            </a:xfrm>
            <a:custGeom>
              <a:avLst/>
              <a:gdLst/>
              <a:ahLst/>
              <a:cxnLst/>
              <a:rect l="l" t="t" r="r" b="b"/>
              <a:pathLst>
                <a:path w="1691640" h="640080">
                  <a:moveTo>
                    <a:pt x="0" y="0"/>
                  </a:moveTo>
                  <a:lnTo>
                    <a:pt x="0" y="640079"/>
                  </a:lnTo>
                </a:path>
                <a:path w="1691640" h="640080">
                  <a:moveTo>
                    <a:pt x="1691640" y="0"/>
                  </a:moveTo>
                  <a:lnTo>
                    <a:pt x="1691640" y="640079"/>
                  </a:lnTo>
                </a:path>
                <a:path w="1691640" h="640080">
                  <a:moveTo>
                    <a:pt x="0" y="630936"/>
                  </a:moveTo>
                  <a:lnTo>
                    <a:pt x="1691640" y="630936"/>
                  </a:lnTo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664" rIns="0" bIns="0" rtlCol="0">
            <a:spAutoFit/>
          </a:bodyPr>
          <a:lstStyle/>
          <a:p>
            <a:pPr marL="7197725" marR="5080" indent="-1423670">
              <a:lnSpc>
                <a:spcPts val="4660"/>
              </a:lnSpc>
              <a:spcBef>
                <a:spcPts val="670"/>
              </a:spcBef>
            </a:pPr>
            <a:r>
              <a:rPr sz="4300" b="1" spc="-265" dirty="0">
                <a:latin typeface="Tahoma"/>
                <a:cs typeface="Tahoma"/>
              </a:rPr>
              <a:t>Flight</a:t>
            </a:r>
            <a:r>
              <a:rPr sz="4300" b="1" spc="-35" dirty="0">
                <a:latin typeface="Tahoma"/>
                <a:cs typeface="Tahoma"/>
              </a:rPr>
              <a:t> </a:t>
            </a:r>
            <a:r>
              <a:rPr sz="4300" b="1" spc="-145" dirty="0">
                <a:latin typeface="Tahoma"/>
                <a:cs typeface="Tahoma"/>
              </a:rPr>
              <a:t>Dimension </a:t>
            </a:r>
            <a:r>
              <a:rPr sz="4300" b="1" spc="-10" dirty="0">
                <a:latin typeface="Tahoma"/>
                <a:cs typeface="Tahoma"/>
              </a:rPr>
              <a:t>Table</a:t>
            </a:r>
            <a:endParaRPr sz="43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3608" y="673544"/>
            <a:ext cx="5472430" cy="5518785"/>
            <a:chOff x="673608" y="673544"/>
            <a:chExt cx="5472430" cy="5518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673544"/>
              <a:ext cx="5472430" cy="5518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725360"/>
              <a:ext cx="5368798" cy="54146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3920" y="886968"/>
              <a:ext cx="5053965" cy="5096510"/>
            </a:xfrm>
            <a:custGeom>
              <a:avLst/>
              <a:gdLst/>
              <a:ahLst/>
              <a:cxnLst/>
              <a:rect l="l" t="t" r="r" b="b"/>
              <a:pathLst>
                <a:path w="5053965" h="5096510">
                  <a:moveTo>
                    <a:pt x="0" y="5096256"/>
                  </a:moveTo>
                  <a:lnTo>
                    <a:pt x="5053583" y="509625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92" y="2538983"/>
              <a:ext cx="4925568" cy="15148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0006" y="2567178"/>
            <a:ext cx="47536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spc="-75" dirty="0">
                <a:latin typeface="Verdana"/>
                <a:cs typeface="Verdana"/>
              </a:rPr>
              <a:t>Represents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details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50" dirty="0">
                <a:latin typeface="Verdana"/>
                <a:cs typeface="Verdana"/>
              </a:rPr>
              <a:t>every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flight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as </a:t>
            </a:r>
            <a:r>
              <a:rPr sz="1800" spc="-30" dirty="0">
                <a:latin typeface="Verdana"/>
                <a:cs typeface="Verdana"/>
              </a:rPr>
              <a:t>the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50" dirty="0">
                <a:latin typeface="Verdana"/>
                <a:cs typeface="Verdana"/>
              </a:rPr>
              <a:t>date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and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flight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number,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and </a:t>
            </a:r>
            <a:r>
              <a:rPr sz="1800" spc="-40" dirty="0">
                <a:latin typeface="Verdana"/>
                <a:cs typeface="Verdana"/>
              </a:rPr>
              <a:t>anything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related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to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flight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information.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9717" y="872185"/>
            <a:ext cx="4359275" cy="127254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 indent="835025">
              <a:lnSpc>
                <a:spcPts val="4660"/>
              </a:lnSpc>
              <a:spcBef>
                <a:spcPts val="670"/>
              </a:spcBef>
            </a:pPr>
            <a:r>
              <a:rPr sz="4300" b="1" spc="-85" dirty="0">
                <a:latin typeface="Tahoma"/>
                <a:cs typeface="Tahoma"/>
              </a:rPr>
              <a:t>Promotion </a:t>
            </a:r>
            <a:r>
              <a:rPr sz="4300" b="1" spc="-140" dirty="0">
                <a:latin typeface="Tahoma"/>
                <a:cs typeface="Tahoma"/>
              </a:rPr>
              <a:t>Dimension </a:t>
            </a:r>
            <a:r>
              <a:rPr sz="4300" b="1" spc="-95" dirty="0">
                <a:latin typeface="Tahoma"/>
                <a:cs typeface="Tahoma"/>
              </a:rPr>
              <a:t>Table</a:t>
            </a:r>
            <a:endParaRPr sz="43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3608" y="673544"/>
            <a:ext cx="5472430" cy="5518785"/>
            <a:chOff x="673608" y="673544"/>
            <a:chExt cx="5472430" cy="5518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673544"/>
              <a:ext cx="5472430" cy="5518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725360"/>
              <a:ext cx="5368798" cy="54146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3920" y="886968"/>
              <a:ext cx="5053965" cy="5096510"/>
            </a:xfrm>
            <a:custGeom>
              <a:avLst/>
              <a:gdLst/>
              <a:ahLst/>
              <a:cxnLst/>
              <a:rect l="l" t="t" r="r" b="b"/>
              <a:pathLst>
                <a:path w="5053965" h="5096510">
                  <a:moveTo>
                    <a:pt x="0" y="5096256"/>
                  </a:moveTo>
                  <a:lnTo>
                    <a:pt x="5053583" y="509625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408" y="2538983"/>
              <a:ext cx="4867656" cy="1328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0006" y="2567178"/>
            <a:ext cx="46647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spc="-75" dirty="0">
                <a:latin typeface="Verdana"/>
                <a:cs typeface="Verdana"/>
              </a:rPr>
              <a:t>Represents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offers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50" dirty="0">
                <a:latin typeface="Verdana"/>
                <a:cs typeface="Verdana"/>
              </a:rPr>
              <a:t>details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any discount</a:t>
            </a:r>
            <a:r>
              <a:rPr sz="1800" spc="-140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that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the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customer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spc="105" dirty="0">
                <a:latin typeface="Verdana"/>
                <a:cs typeface="Verdana"/>
              </a:rPr>
              <a:t>can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get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with </a:t>
            </a:r>
            <a:r>
              <a:rPr sz="1800" spc="-60" dirty="0">
                <a:latin typeface="Verdana"/>
                <a:cs typeface="Verdana"/>
              </a:rPr>
              <a:t>all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the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required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details.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9717" y="872185"/>
            <a:ext cx="4359275" cy="127254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 indent="1048385">
              <a:lnSpc>
                <a:spcPts val="4660"/>
              </a:lnSpc>
              <a:spcBef>
                <a:spcPts val="670"/>
              </a:spcBef>
            </a:pPr>
            <a:r>
              <a:rPr sz="4300" b="1" spc="-10" dirty="0">
                <a:latin typeface="Tahoma"/>
                <a:cs typeface="Tahoma"/>
              </a:rPr>
              <a:t>Airplane </a:t>
            </a:r>
            <a:r>
              <a:rPr sz="4300" b="1" spc="-140" dirty="0">
                <a:latin typeface="Tahoma"/>
                <a:cs typeface="Tahoma"/>
              </a:rPr>
              <a:t>Dimension </a:t>
            </a:r>
            <a:r>
              <a:rPr sz="4300" b="1" spc="-95" dirty="0">
                <a:latin typeface="Tahoma"/>
                <a:cs typeface="Tahoma"/>
              </a:rPr>
              <a:t>Table</a:t>
            </a:r>
            <a:endParaRPr sz="43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3608" y="673544"/>
            <a:ext cx="5472430" cy="5518785"/>
            <a:chOff x="673608" y="673544"/>
            <a:chExt cx="5472430" cy="5518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673544"/>
              <a:ext cx="5472430" cy="5518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725360"/>
              <a:ext cx="5368798" cy="54146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3920" y="886968"/>
              <a:ext cx="5053965" cy="5096510"/>
            </a:xfrm>
            <a:custGeom>
              <a:avLst/>
              <a:gdLst/>
              <a:ahLst/>
              <a:cxnLst/>
              <a:rect l="l" t="t" r="r" b="b"/>
              <a:pathLst>
                <a:path w="5053965" h="5096510">
                  <a:moveTo>
                    <a:pt x="0" y="5096256"/>
                  </a:moveTo>
                  <a:lnTo>
                    <a:pt x="5053583" y="509625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592" y="2715767"/>
              <a:ext cx="5010912" cy="142646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0006" y="2567178"/>
            <a:ext cx="45637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spc="-75" dirty="0">
                <a:latin typeface="Verdana"/>
                <a:cs typeface="Verdana"/>
              </a:rPr>
              <a:t>Represents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details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plane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35" dirty="0">
                <a:latin typeface="Verdana"/>
                <a:cs typeface="Verdana"/>
              </a:rPr>
              <a:t>and </a:t>
            </a:r>
            <a:r>
              <a:rPr sz="1800" spc="-90" dirty="0">
                <a:latin typeface="Verdana"/>
                <a:cs typeface="Verdana"/>
              </a:rPr>
              <a:t>it’s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type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and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all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the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information</a:t>
            </a:r>
            <a:r>
              <a:rPr sz="1800" spc="-17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about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plane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55" dirty="0">
                <a:latin typeface="Verdana"/>
                <a:cs typeface="Verdana"/>
              </a:rPr>
              <a:t>capacity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90" dirty="0">
                <a:latin typeface="Verdana"/>
                <a:cs typeface="Verdana"/>
              </a:rPr>
              <a:t>so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on.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2123" rIns="0" bIns="0" rtlCol="0">
            <a:spAutoFit/>
          </a:bodyPr>
          <a:lstStyle/>
          <a:p>
            <a:pPr marL="7181850" marR="5080" indent="-1543050">
              <a:lnSpc>
                <a:spcPts val="4750"/>
              </a:lnSpc>
              <a:spcBef>
                <a:spcPts val="695"/>
              </a:spcBef>
            </a:pPr>
            <a:r>
              <a:rPr sz="4400" b="1" spc="-160" dirty="0">
                <a:latin typeface="Tahoma"/>
                <a:cs typeface="Tahoma"/>
              </a:rPr>
              <a:t>Ticket</a:t>
            </a:r>
            <a:r>
              <a:rPr sz="4400" b="1" spc="-155" dirty="0">
                <a:latin typeface="Tahoma"/>
                <a:cs typeface="Tahoma"/>
              </a:rPr>
              <a:t> </a:t>
            </a:r>
            <a:r>
              <a:rPr sz="4400" b="1" spc="-145" dirty="0">
                <a:latin typeface="Tahoma"/>
                <a:cs typeface="Tahoma"/>
              </a:rPr>
              <a:t>Dimension </a:t>
            </a:r>
            <a:r>
              <a:rPr sz="4400" b="1" spc="-10" dirty="0">
                <a:latin typeface="Tahoma"/>
                <a:cs typeface="Tahoma"/>
              </a:rPr>
              <a:t>Table</a:t>
            </a:r>
            <a:endParaRPr sz="4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3608" y="673544"/>
            <a:ext cx="5472430" cy="5518785"/>
            <a:chOff x="673608" y="673544"/>
            <a:chExt cx="5472430" cy="5518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673544"/>
              <a:ext cx="5472430" cy="5518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725360"/>
              <a:ext cx="5368798" cy="54146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3920" y="886968"/>
              <a:ext cx="5053965" cy="5096510"/>
            </a:xfrm>
            <a:custGeom>
              <a:avLst/>
              <a:gdLst/>
              <a:ahLst/>
              <a:cxnLst/>
              <a:rect l="l" t="t" r="r" b="b"/>
              <a:pathLst>
                <a:path w="5053965" h="5096510">
                  <a:moveTo>
                    <a:pt x="0" y="5096256"/>
                  </a:moveTo>
                  <a:lnTo>
                    <a:pt x="5053583" y="509625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264" y="2764536"/>
              <a:ext cx="4885944" cy="13411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0006" y="2567178"/>
            <a:ext cx="4685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spc="-45" dirty="0">
                <a:latin typeface="Verdana"/>
                <a:cs typeface="Verdana"/>
              </a:rPr>
              <a:t>Table</a:t>
            </a:r>
            <a:r>
              <a:rPr sz="1800" spc="-75" dirty="0">
                <a:latin typeface="Verdana"/>
                <a:cs typeface="Verdana"/>
              </a:rPr>
              <a:t> Represents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50" dirty="0">
                <a:latin typeface="Verdana"/>
                <a:cs typeface="Verdana"/>
              </a:rPr>
              <a:t>details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the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ticket</a:t>
            </a:r>
            <a:endParaRPr sz="1800">
              <a:latin typeface="Verdana"/>
              <a:cs typeface="Verdana"/>
            </a:endParaRPr>
          </a:p>
          <a:p>
            <a:pPr marL="194945">
              <a:lnSpc>
                <a:spcPct val="100000"/>
              </a:lnSpc>
            </a:pPr>
            <a:r>
              <a:rPr sz="1800" spc="-55" dirty="0">
                <a:latin typeface="Verdana"/>
                <a:cs typeface="Verdana"/>
              </a:rPr>
              <a:t>class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seat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number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90" dirty="0">
                <a:latin typeface="Verdana"/>
                <a:cs typeface="Verdana"/>
              </a:rPr>
              <a:t>so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on.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0948" y="858469"/>
            <a:ext cx="44596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 indent="829310">
              <a:lnSpc>
                <a:spcPts val="4750"/>
              </a:lnSpc>
              <a:spcBef>
                <a:spcPts val="695"/>
              </a:spcBef>
            </a:pPr>
            <a:r>
              <a:rPr sz="4400" b="1" spc="-10" dirty="0">
                <a:latin typeface="Tahoma"/>
                <a:cs typeface="Tahoma"/>
              </a:rPr>
              <a:t>Passenger </a:t>
            </a:r>
            <a:r>
              <a:rPr sz="4400" b="1" spc="-155" dirty="0">
                <a:latin typeface="Tahoma"/>
                <a:cs typeface="Tahoma"/>
              </a:rPr>
              <a:t>Dimension</a:t>
            </a:r>
            <a:r>
              <a:rPr sz="4400" b="1" spc="-105" dirty="0">
                <a:latin typeface="Tahoma"/>
                <a:cs typeface="Tahoma"/>
              </a:rPr>
              <a:t> </a:t>
            </a:r>
            <a:r>
              <a:rPr sz="4400" b="1" spc="-80" dirty="0">
                <a:latin typeface="Tahoma"/>
                <a:cs typeface="Tahoma"/>
              </a:rPr>
              <a:t>Table</a:t>
            </a:r>
            <a:endParaRPr sz="4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3608" y="673544"/>
            <a:ext cx="5472430" cy="5518785"/>
            <a:chOff x="673608" y="673544"/>
            <a:chExt cx="5472430" cy="5518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673544"/>
              <a:ext cx="5472430" cy="5518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725360"/>
              <a:ext cx="5368798" cy="54146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3920" y="886968"/>
              <a:ext cx="5053965" cy="5096510"/>
            </a:xfrm>
            <a:custGeom>
              <a:avLst/>
              <a:gdLst/>
              <a:ahLst/>
              <a:cxnLst/>
              <a:rect l="l" t="t" r="r" b="b"/>
              <a:pathLst>
                <a:path w="5053965" h="5096510">
                  <a:moveTo>
                    <a:pt x="0" y="5096256"/>
                  </a:moveTo>
                  <a:lnTo>
                    <a:pt x="5053583" y="509625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032" y="2310383"/>
              <a:ext cx="4785360" cy="22372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0006" y="2567178"/>
            <a:ext cx="43611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spc="-75" dirty="0">
                <a:latin typeface="Verdana"/>
                <a:cs typeface="Verdana"/>
              </a:rPr>
              <a:t>Represents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all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the</a:t>
            </a:r>
            <a:r>
              <a:rPr sz="1800" spc="-7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details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about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 </a:t>
            </a:r>
            <a:r>
              <a:rPr sz="1800" spc="-35" dirty="0">
                <a:latin typeface="Verdana"/>
                <a:cs typeface="Verdana"/>
              </a:rPr>
              <a:t>passenger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that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already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has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an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active </a:t>
            </a:r>
            <a:r>
              <a:rPr sz="1800" spc="-40" dirty="0">
                <a:latin typeface="Verdana"/>
                <a:cs typeface="Verdana"/>
              </a:rPr>
              <a:t>ticket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will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go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on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140" dirty="0">
                <a:latin typeface="Verdana"/>
                <a:cs typeface="Verdana"/>
              </a:rPr>
              <a:t>a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flight.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7114540" marR="5080" indent="-1524635">
              <a:lnSpc>
                <a:spcPts val="5190"/>
              </a:lnSpc>
              <a:spcBef>
                <a:spcPts val="750"/>
              </a:spcBef>
            </a:pPr>
            <a:r>
              <a:rPr sz="4800" b="1" spc="-25" dirty="0">
                <a:latin typeface="Tahoma"/>
                <a:cs typeface="Tahoma"/>
              </a:rPr>
              <a:t>Date</a:t>
            </a:r>
            <a:r>
              <a:rPr sz="4800" b="1" spc="-325" dirty="0">
                <a:latin typeface="Tahoma"/>
                <a:cs typeface="Tahoma"/>
              </a:rPr>
              <a:t> </a:t>
            </a:r>
            <a:r>
              <a:rPr sz="4800" b="1" spc="-155" dirty="0">
                <a:latin typeface="Tahoma"/>
                <a:cs typeface="Tahoma"/>
              </a:rPr>
              <a:t>Dimension </a:t>
            </a:r>
            <a:r>
              <a:rPr sz="4800" b="1" spc="-10" dirty="0">
                <a:latin typeface="Tahoma"/>
                <a:cs typeface="Tahoma"/>
              </a:rPr>
              <a:t>Table</a:t>
            </a:r>
            <a:endParaRPr sz="4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3608" y="673544"/>
            <a:ext cx="5472430" cy="5518785"/>
            <a:chOff x="673608" y="673544"/>
            <a:chExt cx="5472430" cy="5518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673544"/>
              <a:ext cx="5472430" cy="5518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725360"/>
              <a:ext cx="5368798" cy="54146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3920" y="886968"/>
              <a:ext cx="5053965" cy="5096510"/>
            </a:xfrm>
            <a:custGeom>
              <a:avLst/>
              <a:gdLst/>
              <a:ahLst/>
              <a:cxnLst/>
              <a:rect l="l" t="t" r="r" b="b"/>
              <a:pathLst>
                <a:path w="5053965" h="5096510">
                  <a:moveTo>
                    <a:pt x="0" y="5096256"/>
                  </a:moveTo>
                  <a:lnTo>
                    <a:pt x="5053583" y="509625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264" y="2673096"/>
              <a:ext cx="4876800" cy="16459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0006" y="2567178"/>
            <a:ext cx="46342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spc="-75" dirty="0">
                <a:latin typeface="Verdana"/>
                <a:cs typeface="Verdana"/>
              </a:rPr>
              <a:t>Represents</a:t>
            </a:r>
            <a:r>
              <a:rPr sz="1800" spc="-14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timing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accurate</a:t>
            </a:r>
            <a:endParaRPr sz="1800">
              <a:latin typeface="Verdana"/>
              <a:cs typeface="Verdana"/>
            </a:endParaRPr>
          </a:p>
          <a:p>
            <a:pPr marL="194945">
              <a:lnSpc>
                <a:spcPct val="100000"/>
              </a:lnSpc>
            </a:pPr>
            <a:r>
              <a:rPr sz="1800" spc="-45" dirty="0">
                <a:latin typeface="Verdana"/>
                <a:cs typeface="Verdana"/>
              </a:rPr>
              <a:t>details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the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flight.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0948" y="858469"/>
            <a:ext cx="44596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 indent="1100455">
              <a:lnSpc>
                <a:spcPts val="4750"/>
              </a:lnSpc>
              <a:spcBef>
                <a:spcPts val="695"/>
              </a:spcBef>
            </a:pPr>
            <a:r>
              <a:rPr sz="4400" b="1" spc="-10" dirty="0">
                <a:latin typeface="Tahoma"/>
                <a:cs typeface="Tahoma"/>
              </a:rPr>
              <a:t>Problem </a:t>
            </a:r>
            <a:r>
              <a:rPr sz="4400" b="1" spc="-155" dirty="0">
                <a:latin typeface="Tahoma"/>
                <a:cs typeface="Tahoma"/>
              </a:rPr>
              <a:t>Dimension</a:t>
            </a:r>
            <a:r>
              <a:rPr sz="4400" b="1" spc="-105" dirty="0">
                <a:latin typeface="Tahoma"/>
                <a:cs typeface="Tahoma"/>
              </a:rPr>
              <a:t> </a:t>
            </a:r>
            <a:r>
              <a:rPr sz="4400" b="1" spc="-80" dirty="0">
                <a:latin typeface="Tahoma"/>
                <a:cs typeface="Tahoma"/>
              </a:rPr>
              <a:t>Table</a:t>
            </a:r>
            <a:endParaRPr sz="4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3608" y="673544"/>
            <a:ext cx="5472430" cy="5518785"/>
            <a:chOff x="673608" y="673544"/>
            <a:chExt cx="5472430" cy="5518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673544"/>
              <a:ext cx="5472430" cy="5518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725360"/>
              <a:ext cx="5368798" cy="54146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3920" y="886968"/>
              <a:ext cx="5053965" cy="5096510"/>
            </a:xfrm>
            <a:custGeom>
              <a:avLst/>
              <a:gdLst/>
              <a:ahLst/>
              <a:cxnLst/>
              <a:rect l="l" t="t" r="r" b="b"/>
              <a:pathLst>
                <a:path w="5053965" h="5096510">
                  <a:moveTo>
                    <a:pt x="0" y="5096256"/>
                  </a:moveTo>
                  <a:lnTo>
                    <a:pt x="5053583" y="509625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264" y="2538983"/>
              <a:ext cx="4858512" cy="15422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0006" y="2567178"/>
            <a:ext cx="47440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spc="-75" dirty="0">
                <a:latin typeface="Verdana"/>
                <a:cs typeface="Verdana"/>
              </a:rPr>
              <a:t>Represents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any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problem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that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occurs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on </a:t>
            </a:r>
            <a:r>
              <a:rPr sz="1800" spc="-30" dirty="0">
                <a:latin typeface="Verdana"/>
                <a:cs typeface="Verdana"/>
              </a:rPr>
              <a:t>the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flight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type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interaction</a:t>
            </a:r>
            <a:r>
              <a:rPr sz="1800" spc="-18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that </a:t>
            </a:r>
            <a:r>
              <a:rPr sz="1800" spc="-40" dirty="0">
                <a:latin typeface="Verdana"/>
                <a:cs typeface="Verdana"/>
              </a:rPr>
              <a:t>was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taken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with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the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problem.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67471" y="0"/>
            <a:ext cx="4224655" cy="6858000"/>
          </a:xfrm>
          <a:custGeom>
            <a:avLst/>
            <a:gdLst/>
            <a:ahLst/>
            <a:cxnLst/>
            <a:rect l="l" t="t" r="r" b="b"/>
            <a:pathLst>
              <a:path w="4224655" h="6858000">
                <a:moveTo>
                  <a:pt x="0" y="6858000"/>
                </a:moveTo>
                <a:lnTo>
                  <a:pt x="4224528" y="6858000"/>
                </a:lnTo>
                <a:lnTo>
                  <a:pt x="422452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1695" y="1728673"/>
            <a:ext cx="4986655" cy="321818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 marR="5080" indent="-635" algn="ctr">
              <a:lnSpc>
                <a:spcPts val="5980"/>
              </a:lnSpc>
              <a:spcBef>
                <a:spcPts val="1315"/>
              </a:spcBef>
            </a:pPr>
            <a:r>
              <a:rPr sz="6000" spc="-480" dirty="0">
                <a:solidFill>
                  <a:srgbClr val="404040"/>
                </a:solidFill>
                <a:latin typeface="Verdana"/>
                <a:cs typeface="Verdana"/>
              </a:rPr>
              <a:t>SCREEN </a:t>
            </a:r>
            <a:r>
              <a:rPr sz="6000" spc="-575" dirty="0">
                <a:solidFill>
                  <a:srgbClr val="404040"/>
                </a:solidFill>
                <a:latin typeface="Verdana"/>
                <a:cs typeface="Verdana"/>
              </a:rPr>
              <a:t>SHOOTS</a:t>
            </a:r>
            <a:r>
              <a:rPr sz="6000" spc="-66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6000" spc="-305" dirty="0">
                <a:solidFill>
                  <a:srgbClr val="404040"/>
                </a:solidFill>
                <a:latin typeface="Verdana"/>
                <a:cs typeface="Verdana"/>
              </a:rPr>
              <a:t>FOR </a:t>
            </a:r>
            <a:r>
              <a:rPr sz="6000" spc="-350" dirty="0">
                <a:solidFill>
                  <a:srgbClr val="404040"/>
                </a:solidFill>
                <a:latin typeface="Verdana"/>
                <a:cs typeface="Verdana"/>
              </a:rPr>
              <a:t>SAMPLE</a:t>
            </a:r>
            <a:r>
              <a:rPr sz="6000" spc="-66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6000" spc="-225" dirty="0">
                <a:solidFill>
                  <a:srgbClr val="404040"/>
                </a:solidFill>
                <a:latin typeface="Verdana"/>
                <a:cs typeface="Verdana"/>
              </a:rPr>
              <a:t>DATA </a:t>
            </a:r>
            <a:r>
              <a:rPr sz="6000" spc="-100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6000" spc="-6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6000" spc="-735" dirty="0">
                <a:solidFill>
                  <a:srgbClr val="404040"/>
                </a:solidFill>
                <a:latin typeface="Verdana"/>
                <a:cs typeface="Verdana"/>
              </a:rPr>
              <a:t>TABLES</a:t>
            </a:r>
            <a:endParaRPr sz="6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Airplane</a:t>
            </a:r>
            <a:r>
              <a:rPr spc="-340" dirty="0"/>
              <a:t> </a:t>
            </a:r>
            <a:r>
              <a:rPr spc="-20" dirty="0"/>
              <a:t>table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0080" y="1246632"/>
            <a:ext cx="10916285" cy="5097780"/>
            <a:chOff x="640080" y="1246632"/>
            <a:chExt cx="10916285" cy="5097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" y="1246632"/>
              <a:ext cx="5499989" cy="21624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1313688"/>
              <a:ext cx="5315712" cy="19781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7324" y="1293876"/>
              <a:ext cx="5355590" cy="2018030"/>
            </a:xfrm>
            <a:custGeom>
              <a:avLst/>
              <a:gdLst/>
              <a:ahLst/>
              <a:cxnLst/>
              <a:rect l="l" t="t" r="r" b="b"/>
              <a:pathLst>
                <a:path w="5355590" h="2018029">
                  <a:moveTo>
                    <a:pt x="0" y="2017776"/>
                  </a:moveTo>
                  <a:lnTo>
                    <a:pt x="5355336" y="2017776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2017776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5791" y="3453447"/>
              <a:ext cx="5600446" cy="2890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2847" y="3520439"/>
              <a:ext cx="5416296" cy="27066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03036" y="3500627"/>
              <a:ext cx="5455920" cy="2746375"/>
            </a:xfrm>
            <a:custGeom>
              <a:avLst/>
              <a:gdLst/>
              <a:ahLst/>
              <a:cxnLst/>
              <a:rect l="l" t="t" r="r" b="b"/>
              <a:pathLst>
                <a:path w="5455920" h="2746375">
                  <a:moveTo>
                    <a:pt x="0" y="2746248"/>
                  </a:moveTo>
                  <a:lnTo>
                    <a:pt x="5455920" y="2746248"/>
                  </a:lnTo>
                  <a:lnTo>
                    <a:pt x="5455920" y="0"/>
                  </a:lnTo>
                  <a:lnTo>
                    <a:pt x="0" y="0"/>
                  </a:lnTo>
                  <a:lnTo>
                    <a:pt x="0" y="2746248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47129" y="2689682"/>
            <a:ext cx="3889375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-95" dirty="0">
                <a:solidFill>
                  <a:srgbClr val="252525"/>
                </a:solidFill>
                <a:latin typeface="Verdana"/>
                <a:cs typeface="Verdana"/>
              </a:rPr>
              <a:t>Customer</a:t>
            </a:r>
            <a:r>
              <a:rPr sz="4100" spc="-3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4100" spc="95" dirty="0">
                <a:solidFill>
                  <a:srgbClr val="252525"/>
                </a:solidFill>
                <a:latin typeface="Verdana"/>
                <a:cs typeface="Verdana"/>
              </a:rPr>
              <a:t>Care</a:t>
            </a:r>
            <a:endParaRPr sz="4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50" dirty="0"/>
              <a:t>Date</a:t>
            </a:r>
            <a:r>
              <a:rPr sz="3700" spc="-300" dirty="0"/>
              <a:t> </a:t>
            </a:r>
            <a:r>
              <a:rPr sz="3700" spc="-110" dirty="0"/>
              <a:t>Dimension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6717918" y="3568395"/>
            <a:ext cx="30067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204" dirty="0">
                <a:solidFill>
                  <a:srgbClr val="252525"/>
                </a:solidFill>
                <a:latin typeface="Verdana"/>
                <a:cs typeface="Verdana"/>
              </a:rPr>
              <a:t>Flight</a:t>
            </a:r>
            <a:r>
              <a:rPr sz="4400" spc="-3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4400" spc="-10" dirty="0">
                <a:solidFill>
                  <a:srgbClr val="252525"/>
                </a:solidFill>
                <a:latin typeface="Verdana"/>
                <a:cs typeface="Verdana"/>
              </a:rPr>
              <a:t>table</a:t>
            </a:r>
            <a:endParaRPr sz="4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663" y="1139952"/>
            <a:ext cx="11422380" cy="4628515"/>
            <a:chOff x="359663" y="1139952"/>
            <a:chExt cx="11422380" cy="4628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663" y="1139952"/>
              <a:ext cx="6316853" cy="2585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9" y="1207008"/>
              <a:ext cx="6132576" cy="24018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6907" y="1187196"/>
              <a:ext cx="6172200" cy="2441575"/>
            </a:xfrm>
            <a:custGeom>
              <a:avLst/>
              <a:gdLst/>
              <a:ahLst/>
              <a:cxnLst/>
              <a:rect l="l" t="t" r="r" b="b"/>
              <a:pathLst>
                <a:path w="6172200" h="2441575">
                  <a:moveTo>
                    <a:pt x="0" y="2441447"/>
                  </a:moveTo>
                  <a:lnTo>
                    <a:pt x="6172199" y="2441447"/>
                  </a:lnTo>
                  <a:lnTo>
                    <a:pt x="6172199" y="0"/>
                  </a:lnTo>
                  <a:lnTo>
                    <a:pt x="0" y="0"/>
                  </a:lnTo>
                  <a:lnTo>
                    <a:pt x="0" y="2441447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5384" y="4242765"/>
              <a:ext cx="7566406" cy="15253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2440" y="4309872"/>
              <a:ext cx="7382256" cy="13411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2628" y="4290059"/>
              <a:ext cx="7421880" cy="1381125"/>
            </a:xfrm>
            <a:custGeom>
              <a:avLst/>
              <a:gdLst/>
              <a:ahLst/>
              <a:cxnLst/>
              <a:rect l="l" t="t" r="r" b="b"/>
              <a:pathLst>
                <a:path w="7421880" h="1381125">
                  <a:moveTo>
                    <a:pt x="0" y="1380743"/>
                  </a:moveTo>
                  <a:lnTo>
                    <a:pt x="7421880" y="1380743"/>
                  </a:lnTo>
                  <a:lnTo>
                    <a:pt x="7421880" y="0"/>
                  </a:lnTo>
                  <a:lnTo>
                    <a:pt x="0" y="0"/>
                  </a:lnTo>
                  <a:lnTo>
                    <a:pt x="0" y="1380743"/>
                  </a:lnTo>
                  <a:close/>
                </a:path>
              </a:pathLst>
            </a:custGeom>
            <a:ln w="39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4061" y="864819"/>
            <a:ext cx="25615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Business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Process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6858" y="2128265"/>
            <a:ext cx="9634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955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about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analyzing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monitoring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airline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company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lot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things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measure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customer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satisfaction</a:t>
            </a:r>
            <a:r>
              <a:rPr sz="2400" spc="-10" dirty="0">
                <a:latin typeface="Times New Roman"/>
                <a:cs typeface="Times New Roman"/>
              </a:rPr>
              <a:t> rate.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47" y="234632"/>
            <a:ext cx="11723878" cy="63839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1878" y="1177239"/>
            <a:ext cx="37153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0" dirty="0"/>
              <a:t>Passenger</a:t>
            </a:r>
            <a:r>
              <a:rPr sz="3700" spc="-250" dirty="0"/>
              <a:t> </a:t>
            </a:r>
            <a:r>
              <a:rPr sz="3700" spc="-10" dirty="0"/>
              <a:t>Table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1246632" y="1926399"/>
            <a:ext cx="9749155" cy="4198620"/>
            <a:chOff x="1246632" y="1926399"/>
            <a:chExt cx="9749155" cy="41986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632" y="1926399"/>
              <a:ext cx="9748774" cy="41983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3688" y="1993391"/>
              <a:ext cx="9564623" cy="40142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3876" y="1973579"/>
              <a:ext cx="9604375" cy="4053840"/>
            </a:xfrm>
            <a:custGeom>
              <a:avLst/>
              <a:gdLst/>
              <a:ahLst/>
              <a:cxnLst/>
              <a:rect l="l" t="t" r="r" b="b"/>
              <a:pathLst>
                <a:path w="9604375" h="4053840">
                  <a:moveTo>
                    <a:pt x="0" y="4053840"/>
                  </a:moveTo>
                  <a:lnTo>
                    <a:pt x="9604248" y="4053840"/>
                  </a:lnTo>
                  <a:lnTo>
                    <a:pt x="9604248" y="0"/>
                  </a:lnTo>
                  <a:lnTo>
                    <a:pt x="0" y="0"/>
                  </a:lnTo>
                  <a:lnTo>
                    <a:pt x="0" y="4053840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Problem</a:t>
            </a:r>
            <a:r>
              <a:rPr spc="-280" dirty="0"/>
              <a:t> </a:t>
            </a:r>
            <a:r>
              <a:rPr spc="-35" dirty="0"/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72655" y="3958209"/>
            <a:ext cx="312166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0" dirty="0">
                <a:solidFill>
                  <a:srgbClr val="252525"/>
                </a:solidFill>
                <a:latin typeface="Verdana"/>
                <a:cs typeface="Verdana"/>
              </a:rPr>
              <a:t>Promotion</a:t>
            </a:r>
            <a:r>
              <a:rPr sz="3100" spc="-1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3100" spc="-10" dirty="0">
                <a:solidFill>
                  <a:srgbClr val="252525"/>
                </a:solidFill>
                <a:latin typeface="Verdana"/>
                <a:cs typeface="Verdana"/>
              </a:rPr>
              <a:t>Table</a:t>
            </a:r>
            <a:endParaRPr sz="31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7576" y="1139952"/>
            <a:ext cx="11452860" cy="5277485"/>
            <a:chOff x="417576" y="1139952"/>
            <a:chExt cx="11452860" cy="52774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576" y="1139952"/>
              <a:ext cx="6393053" cy="3158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32" y="1207008"/>
              <a:ext cx="6208776" cy="29748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4820" y="1187196"/>
              <a:ext cx="6248400" cy="3014980"/>
            </a:xfrm>
            <a:custGeom>
              <a:avLst/>
              <a:gdLst/>
              <a:ahLst/>
              <a:cxnLst/>
              <a:rect l="l" t="t" r="r" b="b"/>
              <a:pathLst>
                <a:path w="6248400" h="3014979">
                  <a:moveTo>
                    <a:pt x="0" y="3014472"/>
                  </a:moveTo>
                  <a:lnTo>
                    <a:pt x="6248400" y="3014472"/>
                  </a:lnTo>
                  <a:lnTo>
                    <a:pt x="6248400" y="0"/>
                  </a:lnTo>
                  <a:lnTo>
                    <a:pt x="0" y="0"/>
                  </a:lnTo>
                  <a:lnTo>
                    <a:pt x="0" y="3014472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5272" y="4562919"/>
              <a:ext cx="6264910" cy="18544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2328" y="4629911"/>
              <a:ext cx="6080760" cy="16703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52516" y="4610099"/>
              <a:ext cx="6120765" cy="1710055"/>
            </a:xfrm>
            <a:custGeom>
              <a:avLst/>
              <a:gdLst/>
              <a:ahLst/>
              <a:cxnLst/>
              <a:rect l="l" t="t" r="r" b="b"/>
              <a:pathLst>
                <a:path w="6120765" h="1710054">
                  <a:moveTo>
                    <a:pt x="0" y="1709927"/>
                  </a:moveTo>
                  <a:lnTo>
                    <a:pt x="6120384" y="1709927"/>
                  </a:lnTo>
                  <a:lnTo>
                    <a:pt x="6120384" y="0"/>
                  </a:lnTo>
                  <a:lnTo>
                    <a:pt x="0" y="0"/>
                  </a:lnTo>
                  <a:lnTo>
                    <a:pt x="0" y="1709927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7092" y="439877"/>
            <a:ext cx="3728085" cy="545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00" spc="-105" dirty="0">
                <a:solidFill>
                  <a:srgbClr val="252525"/>
                </a:solidFill>
                <a:latin typeface="Verdana"/>
                <a:cs typeface="Verdana"/>
              </a:rPr>
              <a:t>Reservation</a:t>
            </a:r>
            <a:r>
              <a:rPr sz="3400" spc="-2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252525"/>
                </a:solidFill>
                <a:latin typeface="Verdana"/>
                <a:cs typeface="Verdana"/>
              </a:rPr>
              <a:t>Table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96833" y="2469261"/>
            <a:ext cx="2985770" cy="650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-180" dirty="0">
                <a:solidFill>
                  <a:srgbClr val="252525"/>
                </a:solidFill>
                <a:latin typeface="Verdana"/>
                <a:cs typeface="Verdana"/>
              </a:rPr>
              <a:t>Ticket</a:t>
            </a:r>
            <a:r>
              <a:rPr sz="4100" spc="-254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4100" spc="-35" dirty="0">
                <a:solidFill>
                  <a:srgbClr val="252525"/>
                </a:solidFill>
                <a:latin typeface="Verdana"/>
                <a:cs typeface="Verdana"/>
              </a:rPr>
              <a:t>Table</a:t>
            </a:r>
            <a:endParaRPr sz="41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4255" y="999744"/>
            <a:ext cx="11283950" cy="5489575"/>
            <a:chOff x="524255" y="999744"/>
            <a:chExt cx="11283950" cy="5489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999744"/>
              <a:ext cx="6693408" cy="30022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7496" y="3185160"/>
              <a:ext cx="4410456" cy="3304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67471" y="0"/>
            <a:ext cx="4224655" cy="6858000"/>
          </a:xfrm>
          <a:custGeom>
            <a:avLst/>
            <a:gdLst/>
            <a:ahLst/>
            <a:cxnLst/>
            <a:rect l="l" t="t" r="r" b="b"/>
            <a:pathLst>
              <a:path w="4224655" h="6858000">
                <a:moveTo>
                  <a:pt x="0" y="6858000"/>
                </a:moveTo>
                <a:lnTo>
                  <a:pt x="4224528" y="6858000"/>
                </a:lnTo>
                <a:lnTo>
                  <a:pt x="422452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51151" y="2108149"/>
            <a:ext cx="4546600" cy="245935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065" marR="5080" algn="ctr">
              <a:lnSpc>
                <a:spcPts val="5980"/>
              </a:lnSpc>
              <a:spcBef>
                <a:spcPts val="1315"/>
              </a:spcBef>
            </a:pPr>
            <a:r>
              <a:rPr sz="6000" spc="-480" dirty="0">
                <a:solidFill>
                  <a:srgbClr val="404040"/>
                </a:solidFill>
              </a:rPr>
              <a:t>SCREEN </a:t>
            </a:r>
            <a:r>
              <a:rPr sz="6000" spc="-575" dirty="0">
                <a:solidFill>
                  <a:srgbClr val="404040"/>
                </a:solidFill>
              </a:rPr>
              <a:t>SHOOTS</a:t>
            </a:r>
            <a:r>
              <a:rPr sz="6000" spc="-660" dirty="0">
                <a:solidFill>
                  <a:srgbClr val="404040"/>
                </a:solidFill>
              </a:rPr>
              <a:t> </a:t>
            </a:r>
            <a:r>
              <a:rPr sz="6000" spc="-305" dirty="0">
                <a:solidFill>
                  <a:srgbClr val="404040"/>
                </a:solidFill>
              </a:rPr>
              <a:t>FOR </a:t>
            </a:r>
            <a:r>
              <a:rPr sz="6000" spc="-680" dirty="0">
                <a:solidFill>
                  <a:srgbClr val="404040"/>
                </a:solidFill>
              </a:rPr>
              <a:t>QUERIES</a:t>
            </a:r>
            <a:endParaRPr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647" y="234632"/>
            <a:ext cx="11724005" cy="6384290"/>
            <a:chOff x="231647" y="234632"/>
            <a:chExt cx="11724005" cy="6384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47" y="234632"/>
              <a:ext cx="11723878" cy="63839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111" y="2785935"/>
              <a:ext cx="5853430" cy="36436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8" y="2852927"/>
              <a:ext cx="5669280" cy="34594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2356" y="2833115"/>
              <a:ext cx="5709285" cy="3499485"/>
            </a:xfrm>
            <a:custGeom>
              <a:avLst/>
              <a:gdLst/>
              <a:ahLst/>
              <a:cxnLst/>
              <a:rect l="l" t="t" r="r" b="b"/>
              <a:pathLst>
                <a:path w="5709285" h="3499485">
                  <a:moveTo>
                    <a:pt x="0" y="3499104"/>
                  </a:moveTo>
                  <a:lnTo>
                    <a:pt x="5708904" y="3499104"/>
                  </a:lnTo>
                  <a:lnTo>
                    <a:pt x="5708904" y="0"/>
                  </a:lnTo>
                  <a:lnTo>
                    <a:pt x="0" y="0"/>
                  </a:lnTo>
                  <a:lnTo>
                    <a:pt x="0" y="3499104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1656" y="2785935"/>
              <a:ext cx="5475478" cy="36436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8712" y="2852927"/>
              <a:ext cx="5291328" cy="34594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38900" y="2833115"/>
              <a:ext cx="5331460" cy="3499485"/>
            </a:xfrm>
            <a:custGeom>
              <a:avLst/>
              <a:gdLst/>
              <a:ahLst/>
              <a:cxnLst/>
              <a:rect l="l" t="t" r="r" b="b"/>
              <a:pathLst>
                <a:path w="5331459" h="3499485">
                  <a:moveTo>
                    <a:pt x="0" y="3499104"/>
                  </a:moveTo>
                  <a:lnTo>
                    <a:pt x="5330952" y="3499104"/>
                  </a:lnTo>
                  <a:lnTo>
                    <a:pt x="5330952" y="0"/>
                  </a:lnTo>
                  <a:lnTo>
                    <a:pt x="0" y="0"/>
                  </a:lnTo>
                  <a:lnTo>
                    <a:pt x="0" y="3499104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05889" y="798703"/>
            <a:ext cx="9620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</a:rPr>
              <a:t>We</a:t>
            </a:r>
            <a:r>
              <a:rPr sz="1800" spc="-50" dirty="0">
                <a:solidFill>
                  <a:srgbClr val="000000"/>
                </a:solidFill>
              </a:rPr>
              <a:t> </a:t>
            </a:r>
            <a:r>
              <a:rPr sz="1800" spc="60" dirty="0">
                <a:solidFill>
                  <a:srgbClr val="000000"/>
                </a:solidFill>
              </a:rPr>
              <a:t>need</a:t>
            </a:r>
            <a:r>
              <a:rPr sz="1800" spc="-140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to</a:t>
            </a:r>
            <a:r>
              <a:rPr sz="1800" spc="-140" dirty="0">
                <a:solidFill>
                  <a:srgbClr val="000000"/>
                </a:solidFill>
              </a:rPr>
              <a:t> </a:t>
            </a:r>
            <a:r>
              <a:rPr sz="1800" spc="60" dirty="0">
                <a:solidFill>
                  <a:srgbClr val="000000"/>
                </a:solidFill>
              </a:rPr>
              <a:t>enhance</a:t>
            </a:r>
            <a:r>
              <a:rPr sz="1800" spc="-145" dirty="0">
                <a:solidFill>
                  <a:srgbClr val="000000"/>
                </a:solidFill>
              </a:rPr>
              <a:t> </a:t>
            </a:r>
            <a:r>
              <a:rPr sz="1800" spc="-70" dirty="0">
                <a:solidFill>
                  <a:srgbClr val="000000"/>
                </a:solidFill>
              </a:rPr>
              <a:t>our</a:t>
            </a:r>
            <a:r>
              <a:rPr sz="1800" spc="-140" dirty="0">
                <a:solidFill>
                  <a:srgbClr val="000000"/>
                </a:solidFill>
              </a:rPr>
              <a:t> </a:t>
            </a:r>
            <a:r>
              <a:rPr sz="1800" spc="-60" dirty="0">
                <a:solidFill>
                  <a:srgbClr val="000000"/>
                </a:solidFill>
              </a:rPr>
              <a:t>marketing</a:t>
            </a:r>
            <a:r>
              <a:rPr sz="1800" spc="-140" dirty="0">
                <a:solidFill>
                  <a:srgbClr val="000000"/>
                </a:solidFill>
              </a:rPr>
              <a:t> </a:t>
            </a:r>
            <a:r>
              <a:rPr sz="1800" spc="60" dirty="0">
                <a:solidFill>
                  <a:srgbClr val="000000"/>
                </a:solidFill>
              </a:rPr>
              <a:t>and</a:t>
            </a:r>
            <a:r>
              <a:rPr sz="1800" spc="-140" dirty="0">
                <a:solidFill>
                  <a:srgbClr val="000000"/>
                </a:solidFill>
              </a:rPr>
              <a:t> </a:t>
            </a:r>
            <a:r>
              <a:rPr sz="1800" spc="-114" dirty="0">
                <a:solidFill>
                  <a:srgbClr val="000000"/>
                </a:solidFill>
              </a:rPr>
              <a:t>gross</a:t>
            </a:r>
            <a:r>
              <a:rPr sz="1800" spc="-125" dirty="0">
                <a:solidFill>
                  <a:srgbClr val="000000"/>
                </a:solidFill>
              </a:rPr>
              <a:t> </a:t>
            </a:r>
            <a:r>
              <a:rPr sz="1800" spc="-90" dirty="0">
                <a:solidFill>
                  <a:srgbClr val="000000"/>
                </a:solidFill>
              </a:rPr>
              <a:t>sales</a:t>
            </a:r>
            <a:r>
              <a:rPr sz="1800" spc="-130" dirty="0">
                <a:solidFill>
                  <a:srgbClr val="000000"/>
                </a:solidFill>
              </a:rPr>
              <a:t> </a:t>
            </a:r>
            <a:r>
              <a:rPr sz="1800" spc="-85" dirty="0">
                <a:solidFill>
                  <a:srgbClr val="000000"/>
                </a:solidFill>
              </a:rPr>
              <a:t>in</a:t>
            </a:r>
            <a:r>
              <a:rPr sz="1800" spc="-145" dirty="0">
                <a:solidFill>
                  <a:srgbClr val="000000"/>
                </a:solidFill>
              </a:rPr>
              <a:t> </a:t>
            </a:r>
            <a:r>
              <a:rPr sz="1800" spc="-40" dirty="0">
                <a:solidFill>
                  <a:srgbClr val="000000"/>
                </a:solidFill>
              </a:rPr>
              <a:t>order</a:t>
            </a:r>
            <a:r>
              <a:rPr sz="1800" spc="-14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to</a:t>
            </a:r>
            <a:r>
              <a:rPr sz="1800" spc="-105" dirty="0">
                <a:solidFill>
                  <a:srgbClr val="000000"/>
                </a:solidFill>
              </a:rPr>
              <a:t> </a:t>
            </a:r>
            <a:r>
              <a:rPr sz="1800" spc="45" dirty="0">
                <a:solidFill>
                  <a:srgbClr val="000000"/>
                </a:solidFill>
              </a:rPr>
              <a:t>expanded</a:t>
            </a:r>
            <a:r>
              <a:rPr sz="1800" spc="-140" dirty="0">
                <a:solidFill>
                  <a:srgbClr val="000000"/>
                </a:solidFill>
              </a:rPr>
              <a:t> </a:t>
            </a:r>
            <a:r>
              <a:rPr sz="1800" spc="-70" dirty="0">
                <a:solidFill>
                  <a:srgbClr val="000000"/>
                </a:solidFill>
              </a:rPr>
              <a:t>our</a:t>
            </a:r>
            <a:r>
              <a:rPr sz="1800" spc="-140" dirty="0">
                <a:solidFill>
                  <a:srgbClr val="000000"/>
                </a:solidFill>
              </a:rPr>
              <a:t> </a:t>
            </a:r>
            <a:r>
              <a:rPr sz="1800" spc="-40" dirty="0">
                <a:solidFill>
                  <a:srgbClr val="000000"/>
                </a:solidFill>
              </a:rPr>
              <a:t>business.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5866257" y="1575891"/>
            <a:ext cx="11868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Verdana"/>
                <a:cs typeface="Verdana"/>
              </a:rPr>
              <a:t>Sales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View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191" y="1703832"/>
              <a:ext cx="9151366" cy="36375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247" y="1770887"/>
              <a:ext cx="8967216" cy="34533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83436" y="1751076"/>
              <a:ext cx="9006840" cy="3493135"/>
            </a:xfrm>
            <a:custGeom>
              <a:avLst/>
              <a:gdLst/>
              <a:ahLst/>
              <a:cxnLst/>
              <a:rect l="l" t="t" r="r" b="b"/>
              <a:pathLst>
                <a:path w="9006840" h="3493135">
                  <a:moveTo>
                    <a:pt x="0" y="3493008"/>
                  </a:moveTo>
                  <a:lnTo>
                    <a:pt x="9006840" y="3493008"/>
                  </a:lnTo>
                  <a:lnTo>
                    <a:pt x="9006840" y="0"/>
                  </a:lnTo>
                  <a:lnTo>
                    <a:pt x="0" y="0"/>
                  </a:lnTo>
                  <a:lnTo>
                    <a:pt x="0" y="3493008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01877" y="931214"/>
            <a:ext cx="981329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 marR="5080" indent="-3175">
              <a:lnSpc>
                <a:spcPct val="140000"/>
              </a:lnSpc>
              <a:spcBef>
                <a:spcPts val="95"/>
              </a:spcBef>
            </a:pPr>
            <a:r>
              <a:rPr sz="1500" b="1" spc="-45" dirty="0">
                <a:latin typeface="Tahoma"/>
                <a:cs typeface="Tahoma"/>
              </a:rPr>
              <a:t>Now</a:t>
            </a:r>
            <a:r>
              <a:rPr sz="1500" b="1" spc="-2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we</a:t>
            </a:r>
            <a:r>
              <a:rPr sz="1500" b="1" spc="-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need</a:t>
            </a:r>
            <a:r>
              <a:rPr sz="1500" b="1" spc="-10" dirty="0">
                <a:latin typeface="Tahoma"/>
                <a:cs typeface="Tahoma"/>
              </a:rPr>
              <a:t> </a:t>
            </a:r>
            <a:r>
              <a:rPr sz="1500" b="1" spc="-75" dirty="0">
                <a:latin typeface="Tahoma"/>
                <a:cs typeface="Tahoma"/>
              </a:rPr>
              <a:t>to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make</a:t>
            </a:r>
            <a:r>
              <a:rPr sz="1500" b="1" spc="-50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breakdown</a:t>
            </a:r>
            <a:r>
              <a:rPr sz="1500" b="1" spc="-95" dirty="0">
                <a:latin typeface="Tahoma"/>
                <a:cs typeface="Tahoma"/>
              </a:rPr>
              <a:t> </a:t>
            </a:r>
            <a:r>
              <a:rPr sz="1500" b="1" spc="-50" dirty="0">
                <a:latin typeface="Tahoma"/>
                <a:cs typeface="Tahoma"/>
              </a:rPr>
              <a:t>to</a:t>
            </a:r>
            <a:r>
              <a:rPr sz="1500" b="1" spc="5" dirty="0">
                <a:latin typeface="Tahoma"/>
                <a:cs typeface="Tahoma"/>
              </a:rPr>
              <a:t> </a:t>
            </a:r>
            <a:r>
              <a:rPr sz="1500" b="1" spc="-65" dirty="0">
                <a:latin typeface="Tahoma"/>
                <a:cs typeface="Tahoma"/>
              </a:rPr>
              <a:t>our</a:t>
            </a:r>
            <a:r>
              <a:rPr sz="1500" b="1" spc="-25" dirty="0">
                <a:latin typeface="Tahoma"/>
                <a:cs typeface="Tahoma"/>
              </a:rPr>
              <a:t> </a:t>
            </a:r>
            <a:r>
              <a:rPr sz="1500" b="1" spc="-45" dirty="0">
                <a:latin typeface="Tahoma"/>
                <a:cs typeface="Tahoma"/>
              </a:rPr>
              <a:t>customers</a:t>
            </a:r>
            <a:r>
              <a:rPr sz="1500" b="1" spc="-40" dirty="0">
                <a:latin typeface="Tahoma"/>
                <a:cs typeface="Tahoma"/>
              </a:rPr>
              <a:t> </a:t>
            </a:r>
            <a:r>
              <a:rPr sz="1500" b="1" spc="-45" dirty="0">
                <a:latin typeface="Tahoma"/>
                <a:cs typeface="Tahoma"/>
              </a:rPr>
              <a:t>view</a:t>
            </a:r>
            <a:r>
              <a:rPr sz="1500" b="1" spc="-5" dirty="0">
                <a:latin typeface="Tahoma"/>
                <a:cs typeface="Tahoma"/>
              </a:rPr>
              <a:t> </a:t>
            </a:r>
            <a:r>
              <a:rPr sz="1500" b="1" spc="-50" dirty="0">
                <a:latin typeface="Tahoma"/>
                <a:cs typeface="Tahoma"/>
              </a:rPr>
              <a:t>to</a:t>
            </a:r>
            <a:r>
              <a:rPr sz="1500" b="1" spc="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focused</a:t>
            </a:r>
            <a:r>
              <a:rPr sz="1500" b="1" spc="-35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more</a:t>
            </a:r>
            <a:r>
              <a:rPr sz="1500" b="1" spc="-3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on</a:t>
            </a:r>
            <a:r>
              <a:rPr sz="1500" b="1" spc="5" dirty="0">
                <a:latin typeface="Tahoma"/>
                <a:cs typeface="Tahoma"/>
              </a:rPr>
              <a:t> </a:t>
            </a:r>
            <a:r>
              <a:rPr sz="1500" b="1" spc="-95" dirty="0">
                <a:latin typeface="Tahoma"/>
                <a:cs typeface="Tahoma"/>
              </a:rPr>
              <a:t>their</a:t>
            </a:r>
            <a:r>
              <a:rPr sz="1500" b="1" spc="-50" dirty="0">
                <a:latin typeface="Tahoma"/>
                <a:cs typeface="Tahoma"/>
              </a:rPr>
              <a:t> satisfaction</a:t>
            </a:r>
            <a:r>
              <a:rPr sz="1500" b="1" spc="-6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and</a:t>
            </a:r>
            <a:r>
              <a:rPr sz="1500" b="1" spc="-60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needs, </a:t>
            </a:r>
            <a:r>
              <a:rPr sz="1500" b="1" spc="-150" dirty="0">
                <a:latin typeface="Tahoma"/>
                <a:cs typeface="Tahoma"/>
              </a:rPr>
              <a:t>First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we</a:t>
            </a:r>
            <a:r>
              <a:rPr sz="1500" b="1" spc="-1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need</a:t>
            </a:r>
            <a:r>
              <a:rPr sz="1500" b="1" spc="-15" dirty="0">
                <a:latin typeface="Tahoma"/>
                <a:cs typeface="Tahoma"/>
              </a:rPr>
              <a:t> </a:t>
            </a:r>
            <a:r>
              <a:rPr sz="1500" b="1" spc="-75" dirty="0">
                <a:latin typeface="Tahoma"/>
                <a:cs typeface="Tahoma"/>
              </a:rPr>
              <a:t>to</a:t>
            </a:r>
            <a:r>
              <a:rPr sz="1500" b="1" spc="-30" dirty="0">
                <a:latin typeface="Tahoma"/>
                <a:cs typeface="Tahoma"/>
              </a:rPr>
              <a:t> </a:t>
            </a:r>
            <a:r>
              <a:rPr sz="1500" b="1" spc="-45" dirty="0">
                <a:latin typeface="Tahoma"/>
                <a:cs typeface="Tahoma"/>
              </a:rPr>
              <a:t>know</a:t>
            </a:r>
            <a:r>
              <a:rPr sz="1500" b="1" spc="-30" dirty="0">
                <a:latin typeface="Tahoma"/>
                <a:cs typeface="Tahoma"/>
              </a:rPr>
              <a:t> </a:t>
            </a:r>
            <a:r>
              <a:rPr sz="1500" b="1" spc="-50" dirty="0">
                <a:latin typeface="Tahoma"/>
                <a:cs typeface="Tahoma"/>
              </a:rPr>
              <a:t>the</a:t>
            </a:r>
            <a:r>
              <a:rPr sz="1500" b="1" spc="-30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behavior</a:t>
            </a:r>
            <a:r>
              <a:rPr sz="1500" b="1" spc="-75" dirty="0">
                <a:latin typeface="Tahoma"/>
                <a:cs typeface="Tahoma"/>
              </a:rPr>
              <a:t> </a:t>
            </a:r>
            <a:r>
              <a:rPr sz="1500" b="1" spc="-30" dirty="0">
                <a:latin typeface="Tahoma"/>
                <a:cs typeface="Tahoma"/>
              </a:rPr>
              <a:t>of</a:t>
            </a:r>
            <a:r>
              <a:rPr sz="1500" b="1" spc="10" dirty="0">
                <a:latin typeface="Tahoma"/>
                <a:cs typeface="Tahoma"/>
              </a:rPr>
              <a:t> </a:t>
            </a:r>
            <a:r>
              <a:rPr sz="1500" b="1" spc="-65" dirty="0">
                <a:latin typeface="Tahoma"/>
                <a:cs typeface="Tahoma"/>
              </a:rPr>
              <a:t>our</a:t>
            </a:r>
            <a:r>
              <a:rPr sz="1500" b="1" spc="-3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loyal</a:t>
            </a:r>
            <a:r>
              <a:rPr sz="1500" b="1" spc="-25" dirty="0">
                <a:latin typeface="Tahoma"/>
                <a:cs typeface="Tahoma"/>
              </a:rPr>
              <a:t> </a:t>
            </a:r>
            <a:r>
              <a:rPr sz="1500" b="1" spc="-35" dirty="0">
                <a:latin typeface="Tahoma"/>
                <a:cs typeface="Tahoma"/>
              </a:rPr>
              <a:t>customer</a:t>
            </a:r>
            <a:r>
              <a:rPr sz="1500" b="1" spc="-5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and</a:t>
            </a:r>
            <a:r>
              <a:rPr sz="1500" b="1" spc="-40" dirty="0">
                <a:latin typeface="Tahoma"/>
                <a:cs typeface="Tahoma"/>
              </a:rPr>
              <a:t> </a:t>
            </a:r>
            <a:r>
              <a:rPr sz="1500" b="1" spc="-130" dirty="0">
                <a:latin typeface="Tahoma"/>
                <a:cs typeface="Tahoma"/>
              </a:rPr>
              <a:t>if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-65" dirty="0">
                <a:latin typeface="Tahoma"/>
                <a:cs typeface="Tahoma"/>
              </a:rPr>
              <a:t>our</a:t>
            </a:r>
            <a:r>
              <a:rPr sz="1500" b="1" spc="-30" dirty="0">
                <a:latin typeface="Tahoma"/>
                <a:cs typeface="Tahoma"/>
              </a:rPr>
              <a:t> </a:t>
            </a:r>
            <a:r>
              <a:rPr sz="1500" b="1" spc="-90" dirty="0">
                <a:latin typeface="Tahoma"/>
                <a:cs typeface="Tahoma"/>
              </a:rPr>
              <a:t>offers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and</a:t>
            </a:r>
            <a:r>
              <a:rPr sz="1500" b="1" spc="-35" dirty="0">
                <a:latin typeface="Tahoma"/>
                <a:cs typeface="Tahoma"/>
              </a:rPr>
              <a:t> </a:t>
            </a:r>
            <a:r>
              <a:rPr sz="1500" b="1" spc="-40" dirty="0">
                <a:latin typeface="Tahoma"/>
                <a:cs typeface="Tahoma"/>
              </a:rPr>
              <a:t>promotion</a:t>
            </a:r>
            <a:r>
              <a:rPr sz="1500" b="1" spc="-4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meet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-95" dirty="0">
                <a:latin typeface="Tahoma"/>
                <a:cs typeface="Tahoma"/>
              </a:rPr>
              <a:t>their</a:t>
            </a:r>
            <a:r>
              <a:rPr sz="1500" b="1" spc="-30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needs.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12" y="5433771"/>
            <a:ext cx="1002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regarding</a:t>
            </a:r>
            <a:r>
              <a:rPr sz="1800" b="1" spc="-50" dirty="0">
                <a:latin typeface="Tahoma"/>
                <a:cs typeface="Tahoma"/>
              </a:rPr>
              <a:t> </a:t>
            </a:r>
            <a:r>
              <a:rPr sz="1800" b="1" spc="-150" dirty="0">
                <a:latin typeface="Tahoma"/>
                <a:cs typeface="Tahoma"/>
              </a:rPr>
              <a:t>this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spc="-120" dirty="0">
                <a:latin typeface="Tahoma"/>
                <a:cs typeface="Tahoma"/>
              </a:rPr>
              <a:t>result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we</a:t>
            </a:r>
            <a:r>
              <a:rPr sz="1800" b="1" spc="-3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need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spc="-90" dirty="0">
                <a:latin typeface="Tahoma"/>
                <a:cs typeface="Tahoma"/>
              </a:rPr>
              <a:t>to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keep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making</a:t>
            </a:r>
            <a:r>
              <a:rPr sz="1800" b="1" spc="-50" dirty="0">
                <a:latin typeface="Tahoma"/>
                <a:cs typeface="Tahoma"/>
              </a:rPr>
              <a:t> </a:t>
            </a:r>
            <a:r>
              <a:rPr sz="1800" b="1" spc="-80" dirty="0">
                <a:latin typeface="Tahoma"/>
                <a:cs typeface="Tahoma"/>
              </a:rPr>
              <a:t>our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spc="-60" dirty="0">
                <a:latin typeface="Tahoma"/>
                <a:cs typeface="Tahoma"/>
              </a:rPr>
              <a:t>promotion </a:t>
            </a:r>
            <a:r>
              <a:rPr sz="1800" b="1" spc="-25" dirty="0">
                <a:latin typeface="Tahoma"/>
                <a:cs typeface="Tahoma"/>
              </a:rPr>
              <a:t>program</a:t>
            </a:r>
            <a:r>
              <a:rPr sz="1800" b="1" spc="-5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going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as</a:t>
            </a:r>
            <a:r>
              <a:rPr sz="1800" b="1" spc="-35" dirty="0">
                <a:latin typeface="Tahoma"/>
                <a:cs typeface="Tahoma"/>
              </a:rPr>
              <a:t> </a:t>
            </a:r>
            <a:r>
              <a:rPr sz="1800" b="1" spc="-90" dirty="0">
                <a:latin typeface="Tahoma"/>
                <a:cs typeface="Tahoma"/>
              </a:rPr>
              <a:t>to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keep</a:t>
            </a:r>
            <a:r>
              <a:rPr sz="1800" b="1" spc="-25" dirty="0">
                <a:latin typeface="Tahoma"/>
                <a:cs typeface="Tahoma"/>
              </a:rPr>
              <a:t> out</a:t>
            </a:r>
            <a:endParaRPr sz="1800">
              <a:latin typeface="Tahoma"/>
              <a:cs typeface="Tahoma"/>
            </a:endParaRPr>
          </a:p>
          <a:p>
            <a:pPr marL="30480">
              <a:lnSpc>
                <a:spcPct val="100000"/>
              </a:lnSpc>
            </a:pPr>
            <a:r>
              <a:rPr sz="1800" b="1" dirty="0">
                <a:latin typeface="Tahoma"/>
                <a:cs typeface="Tahoma"/>
              </a:rPr>
              <a:t>loyal</a:t>
            </a:r>
            <a:r>
              <a:rPr sz="1800" b="1" spc="-13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customer</a:t>
            </a:r>
            <a:r>
              <a:rPr sz="1800" b="1" spc="30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as</a:t>
            </a:r>
            <a:r>
              <a:rPr sz="1800" b="1" spc="-75" dirty="0">
                <a:latin typeface="Tahoma"/>
                <a:cs typeface="Tahoma"/>
              </a:rPr>
              <a:t> </a:t>
            </a:r>
            <a:r>
              <a:rPr sz="1800" b="1" spc="-70" dirty="0">
                <a:latin typeface="Tahoma"/>
                <a:cs typeface="Tahoma"/>
              </a:rPr>
              <a:t>the</a:t>
            </a:r>
            <a:r>
              <a:rPr sz="1800" b="1" spc="-50" dirty="0">
                <a:latin typeface="Tahoma"/>
                <a:cs typeface="Tahoma"/>
              </a:rPr>
              <a:t> </a:t>
            </a:r>
            <a:r>
              <a:rPr sz="1800" b="1" spc="-55" dirty="0">
                <a:latin typeface="Tahoma"/>
                <a:cs typeface="Tahoma"/>
              </a:rPr>
              <a:t>cuts</a:t>
            </a:r>
            <a:r>
              <a:rPr sz="1800" b="1" spc="-50" dirty="0">
                <a:latin typeface="Tahoma"/>
                <a:cs typeface="Tahoma"/>
              </a:rPr>
              <a:t> </a:t>
            </a:r>
            <a:r>
              <a:rPr sz="1800" b="1" spc="-55" dirty="0">
                <a:latin typeface="Tahoma"/>
                <a:cs typeface="Tahoma"/>
              </a:rPr>
              <a:t>interact</a:t>
            </a:r>
            <a:r>
              <a:rPr sz="1800" b="1" spc="-60" dirty="0">
                <a:latin typeface="Tahoma"/>
                <a:cs typeface="Tahoma"/>
              </a:rPr>
              <a:t> </a:t>
            </a:r>
            <a:r>
              <a:rPr sz="1800" b="1" spc="-155" dirty="0">
                <a:latin typeface="Tahoma"/>
                <a:cs typeface="Tahoma"/>
              </a:rPr>
              <a:t>with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spc="-170" dirty="0">
                <a:latin typeface="Tahoma"/>
                <a:cs typeface="Tahoma"/>
              </a:rPr>
              <a:t>it</a:t>
            </a:r>
            <a:r>
              <a:rPr sz="1800" b="1" spc="-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we</a:t>
            </a:r>
            <a:r>
              <a:rPr sz="1800" b="1" spc="-50" dirty="0">
                <a:latin typeface="Tahoma"/>
                <a:cs typeface="Tahoma"/>
              </a:rPr>
              <a:t> </a:t>
            </a:r>
            <a:r>
              <a:rPr sz="1800" b="1" spc="-85" dirty="0">
                <a:latin typeface="Tahoma"/>
                <a:cs typeface="Tahoma"/>
              </a:rPr>
              <a:t>find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70" dirty="0">
                <a:latin typeface="Tahoma"/>
                <a:cs typeface="Tahoma"/>
              </a:rPr>
              <a:t>it</a:t>
            </a:r>
            <a:r>
              <a:rPr sz="1800" b="1" spc="-35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very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95" dirty="0">
                <a:latin typeface="Tahoma"/>
                <a:cs typeface="Tahoma"/>
              </a:rPr>
              <a:t>useful</a:t>
            </a:r>
            <a:r>
              <a:rPr sz="1800" b="1" spc="-50" dirty="0">
                <a:latin typeface="Tahoma"/>
                <a:cs typeface="Tahoma"/>
              </a:rPr>
              <a:t> </a:t>
            </a:r>
            <a:r>
              <a:rPr sz="1800" b="1" spc="-130" dirty="0">
                <a:latin typeface="Tahoma"/>
                <a:cs typeface="Tahoma"/>
              </a:rPr>
              <a:t>for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spc="-100" dirty="0">
                <a:latin typeface="Tahoma"/>
                <a:cs typeface="Tahoma"/>
              </a:rPr>
              <a:t>our</a:t>
            </a:r>
            <a:r>
              <a:rPr sz="1800" b="1" spc="-50" dirty="0">
                <a:latin typeface="Tahoma"/>
                <a:cs typeface="Tahoma"/>
              </a:rPr>
              <a:t> marketing</a:t>
            </a:r>
            <a:r>
              <a:rPr sz="1800" b="1" spc="-8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goals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647" y="234632"/>
            <a:ext cx="11724005" cy="6384290"/>
            <a:chOff x="231647" y="234632"/>
            <a:chExt cx="11724005" cy="6384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47" y="234632"/>
              <a:ext cx="11723878" cy="63839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72" y="1197864"/>
              <a:ext cx="11089894" cy="4109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8" y="1264920"/>
              <a:ext cx="10905744" cy="39258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3315" y="1245108"/>
              <a:ext cx="10945495" cy="3965575"/>
            </a:xfrm>
            <a:custGeom>
              <a:avLst/>
              <a:gdLst/>
              <a:ahLst/>
              <a:cxnLst/>
              <a:rect l="l" t="t" r="r" b="b"/>
              <a:pathLst>
                <a:path w="10945495" h="3965575">
                  <a:moveTo>
                    <a:pt x="0" y="3965448"/>
                  </a:moveTo>
                  <a:lnTo>
                    <a:pt x="10945368" y="3965448"/>
                  </a:lnTo>
                  <a:lnTo>
                    <a:pt x="10945368" y="0"/>
                  </a:lnTo>
                  <a:lnTo>
                    <a:pt x="0" y="0"/>
                  </a:lnTo>
                  <a:lnTo>
                    <a:pt x="0" y="3965448"/>
                  </a:lnTo>
                  <a:close/>
                </a:path>
              </a:pathLst>
            </a:custGeom>
            <a:ln w="39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015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solidFill>
                  <a:srgbClr val="000000"/>
                </a:solidFill>
                <a:latin typeface="Tahoma"/>
                <a:cs typeface="Tahoma"/>
              </a:rPr>
              <a:t>now</a:t>
            </a:r>
            <a:r>
              <a:rPr sz="1800" b="1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00"/>
                </a:solidFill>
                <a:latin typeface="Tahoma"/>
                <a:cs typeface="Tahoma"/>
              </a:rPr>
              <a:t>we</a:t>
            </a:r>
            <a:r>
              <a:rPr sz="1800" b="1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00"/>
                </a:solidFill>
                <a:latin typeface="Tahoma"/>
                <a:cs typeface="Tahoma"/>
              </a:rPr>
              <a:t>need</a:t>
            </a:r>
            <a:r>
              <a:rPr sz="1800" b="1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90" dirty="0">
                <a:solidFill>
                  <a:srgbClr val="000000"/>
                </a:solidFill>
                <a:latin typeface="Tahoma"/>
                <a:cs typeface="Tahoma"/>
              </a:rPr>
              <a:t>to</a:t>
            </a:r>
            <a:r>
              <a:rPr sz="1800" b="1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000000"/>
                </a:solidFill>
                <a:latin typeface="Tahoma"/>
                <a:cs typeface="Tahoma"/>
              </a:rPr>
              <a:t>know</a:t>
            </a:r>
            <a:r>
              <a:rPr sz="1800" b="1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000000"/>
                </a:solidFill>
                <a:latin typeface="Tahoma"/>
                <a:cs typeface="Tahoma"/>
              </a:rPr>
              <a:t>how</a:t>
            </a:r>
            <a:r>
              <a:rPr sz="1800" b="1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0000"/>
                </a:solidFill>
                <a:latin typeface="Tahoma"/>
                <a:cs typeface="Tahoma"/>
              </a:rPr>
              <a:t>long</a:t>
            </a:r>
            <a:r>
              <a:rPr sz="1800" b="1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000000"/>
                </a:solidFill>
                <a:latin typeface="Tahoma"/>
                <a:cs typeface="Tahoma"/>
              </a:rPr>
              <a:t>our</a:t>
            </a:r>
            <a:r>
              <a:rPr sz="1800" b="1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000000"/>
                </a:solidFill>
                <a:latin typeface="Tahoma"/>
                <a:cs typeface="Tahoma"/>
              </a:rPr>
              <a:t>customer</a:t>
            </a:r>
            <a:r>
              <a:rPr sz="1800" b="1" spc="-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0000"/>
                </a:solidFill>
                <a:latin typeface="Tahoma"/>
                <a:cs typeface="Tahoma"/>
              </a:rPr>
              <a:t>over</a:t>
            </a:r>
            <a:r>
              <a:rPr sz="1800" b="1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90" dirty="0">
                <a:solidFill>
                  <a:srgbClr val="000000"/>
                </a:solidFill>
                <a:latin typeface="Tahoma"/>
                <a:cs typeface="Tahoma"/>
              </a:rPr>
              <a:t>night</a:t>
            </a:r>
            <a:r>
              <a:rPr sz="1800" b="1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000000"/>
                </a:solidFill>
                <a:latin typeface="Tahoma"/>
                <a:cs typeface="Tahoma"/>
              </a:rPr>
              <a:t>stays</a:t>
            </a:r>
            <a:r>
              <a:rPr sz="1800" b="1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00"/>
                </a:solidFill>
                <a:latin typeface="Tahoma"/>
                <a:cs typeface="Tahoma"/>
              </a:rPr>
              <a:t>on</a:t>
            </a:r>
            <a:r>
              <a:rPr sz="1800" b="1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000000"/>
                </a:solidFill>
                <a:latin typeface="Tahoma"/>
                <a:cs typeface="Tahoma"/>
              </a:rPr>
              <a:t>our</a:t>
            </a:r>
            <a:r>
              <a:rPr sz="1800" b="1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Tahoma"/>
                <a:cs typeface="Tahoma"/>
              </a:rPr>
              <a:t>airport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806" y="5394147"/>
            <a:ext cx="99320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6920" marR="5080" indent="-4554855">
              <a:lnSpc>
                <a:spcPct val="140000"/>
              </a:lnSpc>
              <a:spcBef>
                <a:spcPts val="95"/>
              </a:spcBef>
            </a:pPr>
            <a:r>
              <a:rPr sz="1500" b="1" spc="-30" dirty="0">
                <a:latin typeface="Tahoma"/>
                <a:cs typeface="Tahoma"/>
              </a:rPr>
              <a:t>so,</a:t>
            </a:r>
            <a:r>
              <a:rPr sz="1500" b="1" spc="-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we</a:t>
            </a:r>
            <a:r>
              <a:rPr sz="1500" b="1" spc="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need </a:t>
            </a:r>
            <a:r>
              <a:rPr sz="1500" b="1" spc="-75" dirty="0">
                <a:latin typeface="Tahoma"/>
                <a:cs typeface="Tahoma"/>
              </a:rPr>
              <a:t>to</a:t>
            </a:r>
            <a:r>
              <a:rPr sz="1500" b="1" spc="-1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make</a:t>
            </a:r>
            <a:r>
              <a:rPr sz="1500" b="1" spc="-4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on</a:t>
            </a:r>
            <a:r>
              <a:rPr sz="1500" b="1" spc="15" dirty="0">
                <a:latin typeface="Tahoma"/>
                <a:cs typeface="Tahoma"/>
              </a:rPr>
              <a:t> </a:t>
            </a:r>
            <a:r>
              <a:rPr sz="1500" b="1" spc="-65" dirty="0">
                <a:latin typeface="Tahoma"/>
                <a:cs typeface="Tahoma"/>
              </a:rPr>
              <a:t>our</a:t>
            </a:r>
            <a:r>
              <a:rPr sz="1500" b="1" spc="-15" dirty="0">
                <a:latin typeface="Tahoma"/>
                <a:cs typeface="Tahoma"/>
              </a:rPr>
              <a:t> </a:t>
            </a:r>
            <a:r>
              <a:rPr sz="1500" b="1" spc="-30" dirty="0">
                <a:latin typeface="Tahoma"/>
                <a:cs typeface="Tahoma"/>
              </a:rPr>
              <a:t>consideration</a:t>
            </a:r>
            <a:r>
              <a:rPr sz="1500" b="1" spc="-60" dirty="0">
                <a:latin typeface="Tahoma"/>
                <a:cs typeface="Tahoma"/>
              </a:rPr>
              <a:t> </a:t>
            </a:r>
            <a:r>
              <a:rPr sz="1500" b="1" spc="-75" dirty="0">
                <a:latin typeface="Tahoma"/>
                <a:cs typeface="Tahoma"/>
              </a:rPr>
              <a:t>to</a:t>
            </a:r>
            <a:r>
              <a:rPr sz="1500" b="1" spc="-15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provide</a:t>
            </a:r>
            <a:r>
              <a:rPr sz="1500" b="1" spc="-45" dirty="0">
                <a:latin typeface="Tahoma"/>
                <a:cs typeface="Tahoma"/>
              </a:rPr>
              <a:t> </a:t>
            </a:r>
            <a:r>
              <a:rPr sz="1500" b="1" spc="-70" dirty="0">
                <a:latin typeface="Tahoma"/>
                <a:cs typeface="Tahoma"/>
              </a:rPr>
              <a:t>restrooms</a:t>
            </a:r>
            <a:r>
              <a:rPr sz="1500" b="1" spc="-5" dirty="0">
                <a:latin typeface="Tahoma"/>
                <a:cs typeface="Tahoma"/>
              </a:rPr>
              <a:t> </a:t>
            </a:r>
            <a:r>
              <a:rPr sz="1500" b="1" spc="-105" dirty="0">
                <a:latin typeface="Tahoma"/>
                <a:cs typeface="Tahoma"/>
              </a:rPr>
              <a:t>for</a:t>
            </a:r>
            <a:r>
              <a:rPr sz="1500" b="1" spc="-15" dirty="0">
                <a:latin typeface="Tahoma"/>
                <a:cs typeface="Tahoma"/>
              </a:rPr>
              <a:t> </a:t>
            </a:r>
            <a:r>
              <a:rPr sz="1500" b="1" spc="-65" dirty="0">
                <a:latin typeface="Tahoma"/>
                <a:cs typeface="Tahoma"/>
              </a:rPr>
              <a:t>our</a:t>
            </a:r>
            <a:r>
              <a:rPr sz="1500" b="1" spc="-15" dirty="0">
                <a:latin typeface="Tahoma"/>
                <a:cs typeface="Tahoma"/>
              </a:rPr>
              <a:t> </a:t>
            </a:r>
            <a:r>
              <a:rPr sz="1500" b="1" spc="-30" dirty="0">
                <a:latin typeface="Tahoma"/>
                <a:cs typeface="Tahoma"/>
              </a:rPr>
              <a:t>passengers</a:t>
            </a:r>
            <a:r>
              <a:rPr sz="1500" b="1" spc="-85" dirty="0">
                <a:latin typeface="Tahoma"/>
                <a:cs typeface="Tahoma"/>
              </a:rPr>
              <a:t> </a:t>
            </a:r>
            <a:r>
              <a:rPr sz="1500" b="1" spc="-50" dirty="0">
                <a:latin typeface="Tahoma"/>
                <a:cs typeface="Tahoma"/>
              </a:rPr>
              <a:t>to</a:t>
            </a:r>
            <a:r>
              <a:rPr sz="1500" b="1" spc="1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make</a:t>
            </a:r>
            <a:r>
              <a:rPr sz="1500" b="1" spc="-45" dirty="0">
                <a:latin typeface="Tahoma"/>
                <a:cs typeface="Tahoma"/>
              </a:rPr>
              <a:t> </a:t>
            </a:r>
            <a:r>
              <a:rPr sz="1500" b="1" spc="-95" dirty="0">
                <a:latin typeface="Tahoma"/>
                <a:cs typeface="Tahoma"/>
              </a:rPr>
              <a:t>their</a:t>
            </a:r>
            <a:r>
              <a:rPr sz="1500" b="1" spc="-15" dirty="0">
                <a:latin typeface="Tahoma"/>
                <a:cs typeface="Tahoma"/>
              </a:rPr>
              <a:t> </a:t>
            </a:r>
            <a:r>
              <a:rPr sz="1500" b="1" spc="-95" dirty="0">
                <a:latin typeface="Tahoma"/>
                <a:cs typeface="Tahoma"/>
              </a:rPr>
              <a:t>flight</a:t>
            </a:r>
            <a:r>
              <a:rPr sz="1500" b="1" spc="-35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more </a:t>
            </a:r>
            <a:r>
              <a:rPr sz="1500" b="1" spc="-10" dirty="0">
                <a:latin typeface="Tahoma"/>
                <a:cs typeface="Tahoma"/>
              </a:rPr>
              <a:t>Comfort.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647" y="234632"/>
            <a:ext cx="11724005" cy="6384290"/>
            <a:chOff x="231647" y="234632"/>
            <a:chExt cx="11724005" cy="6384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47" y="234632"/>
              <a:ext cx="11723878" cy="63839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423" y="1892807"/>
              <a:ext cx="10029190" cy="34546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80" y="1959864"/>
              <a:ext cx="9845040" cy="32705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53667" y="1940052"/>
              <a:ext cx="9885045" cy="3310254"/>
            </a:xfrm>
            <a:custGeom>
              <a:avLst/>
              <a:gdLst/>
              <a:ahLst/>
              <a:cxnLst/>
              <a:rect l="l" t="t" r="r" b="b"/>
              <a:pathLst>
                <a:path w="9885045" h="3310254">
                  <a:moveTo>
                    <a:pt x="0" y="3310128"/>
                  </a:moveTo>
                  <a:lnTo>
                    <a:pt x="9884664" y="3310128"/>
                  </a:lnTo>
                  <a:lnTo>
                    <a:pt x="9884664" y="0"/>
                  </a:lnTo>
                  <a:lnTo>
                    <a:pt x="0" y="0"/>
                  </a:lnTo>
                  <a:lnTo>
                    <a:pt x="0" y="3310128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86225" y="1236345"/>
            <a:ext cx="40214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Tahoma"/>
                <a:cs typeface="Tahoma"/>
              </a:rPr>
              <a:t>Details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about</a:t>
            </a:r>
            <a:r>
              <a:rPr sz="1800" b="1" spc="-100" dirty="0">
                <a:latin typeface="Tahoma"/>
                <a:cs typeface="Tahoma"/>
              </a:rPr>
              <a:t> </a:t>
            </a:r>
            <a:r>
              <a:rPr sz="1800" b="1" spc="-80" dirty="0">
                <a:latin typeface="Tahoma"/>
                <a:cs typeface="Tahoma"/>
              </a:rPr>
              <a:t>our</a:t>
            </a:r>
            <a:r>
              <a:rPr sz="1800" b="1" spc="-45" dirty="0">
                <a:latin typeface="Tahoma"/>
                <a:cs typeface="Tahoma"/>
              </a:rPr>
              <a:t> customer</a:t>
            </a:r>
            <a:r>
              <a:rPr sz="1800" b="1" spc="-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segment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8" y="1228280"/>
              <a:ext cx="9309862" cy="44514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144" y="1295400"/>
              <a:ext cx="9125712" cy="4267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3332" y="1275588"/>
              <a:ext cx="9165590" cy="4307205"/>
            </a:xfrm>
            <a:custGeom>
              <a:avLst/>
              <a:gdLst/>
              <a:ahLst/>
              <a:cxnLst/>
              <a:rect l="l" t="t" r="r" b="b"/>
              <a:pathLst>
                <a:path w="9165590" h="4307205">
                  <a:moveTo>
                    <a:pt x="0" y="4306824"/>
                  </a:moveTo>
                  <a:lnTo>
                    <a:pt x="9165336" y="4306824"/>
                  </a:lnTo>
                  <a:lnTo>
                    <a:pt x="9165336" y="0"/>
                  </a:lnTo>
                  <a:lnTo>
                    <a:pt x="0" y="0"/>
                  </a:lnTo>
                  <a:lnTo>
                    <a:pt x="0" y="4306824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71778" y="747725"/>
            <a:ext cx="10200640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b="1" spc="-45" dirty="0">
                <a:latin typeface="Tahoma"/>
                <a:cs typeface="Tahoma"/>
              </a:rPr>
              <a:t>Now</a:t>
            </a:r>
            <a:r>
              <a:rPr sz="1500" b="1" dirty="0">
                <a:latin typeface="Tahoma"/>
                <a:cs typeface="Tahoma"/>
              </a:rPr>
              <a:t> we</a:t>
            </a:r>
            <a:r>
              <a:rPr sz="1500" b="1" spc="3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need</a:t>
            </a:r>
            <a:r>
              <a:rPr sz="1500" b="1" spc="20" dirty="0">
                <a:latin typeface="Tahoma"/>
                <a:cs typeface="Tahoma"/>
              </a:rPr>
              <a:t> </a:t>
            </a:r>
            <a:r>
              <a:rPr sz="1500" b="1" spc="-75" dirty="0">
                <a:latin typeface="Tahoma"/>
                <a:cs typeface="Tahoma"/>
              </a:rPr>
              <a:t>to</a:t>
            </a:r>
            <a:r>
              <a:rPr sz="1500" b="1" spc="1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focused</a:t>
            </a:r>
            <a:r>
              <a:rPr sz="1500" b="1" spc="-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on</a:t>
            </a:r>
            <a:r>
              <a:rPr sz="1500" b="1" spc="15" dirty="0">
                <a:latin typeface="Tahoma"/>
                <a:cs typeface="Tahoma"/>
              </a:rPr>
              <a:t> </a:t>
            </a:r>
            <a:r>
              <a:rPr sz="1500" b="1" spc="-55" dirty="0">
                <a:latin typeface="Tahoma"/>
                <a:cs typeface="Tahoma"/>
              </a:rPr>
              <a:t>our</a:t>
            </a:r>
            <a:r>
              <a:rPr sz="1500" b="1" spc="35" dirty="0">
                <a:latin typeface="Tahoma"/>
                <a:cs typeface="Tahoma"/>
              </a:rPr>
              <a:t> </a:t>
            </a:r>
            <a:r>
              <a:rPr sz="1500" b="1" spc="-40" dirty="0">
                <a:latin typeface="Tahoma"/>
                <a:cs typeface="Tahoma"/>
              </a:rPr>
              <a:t>customer</a:t>
            </a:r>
            <a:r>
              <a:rPr sz="1500" b="1" spc="-15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complains</a:t>
            </a:r>
            <a:r>
              <a:rPr sz="1500" b="1" spc="-3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and feedback</a:t>
            </a:r>
            <a:r>
              <a:rPr sz="1500" b="1" spc="-30" dirty="0">
                <a:latin typeface="Tahoma"/>
                <a:cs typeface="Tahoma"/>
              </a:rPr>
              <a:t> </a:t>
            </a:r>
            <a:r>
              <a:rPr sz="1500" b="1" spc="-75" dirty="0">
                <a:latin typeface="Tahoma"/>
                <a:cs typeface="Tahoma"/>
              </a:rPr>
              <a:t>to</a:t>
            </a:r>
            <a:r>
              <a:rPr sz="1500" b="1" spc="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enhance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-65" dirty="0">
                <a:latin typeface="Tahoma"/>
                <a:cs typeface="Tahoma"/>
              </a:rPr>
              <a:t>our</a:t>
            </a:r>
            <a:r>
              <a:rPr sz="1500" b="1" spc="10" dirty="0">
                <a:latin typeface="Tahoma"/>
                <a:cs typeface="Tahoma"/>
              </a:rPr>
              <a:t> </a:t>
            </a:r>
            <a:r>
              <a:rPr sz="1500" b="1" spc="-40" dirty="0">
                <a:latin typeface="Tahoma"/>
                <a:cs typeface="Tahoma"/>
              </a:rPr>
              <a:t>customer</a:t>
            </a:r>
            <a:r>
              <a:rPr sz="1500" b="1" spc="-15" dirty="0">
                <a:latin typeface="Tahoma"/>
                <a:cs typeface="Tahoma"/>
              </a:rPr>
              <a:t> </a:t>
            </a:r>
            <a:r>
              <a:rPr sz="1500" b="1" spc="-50" dirty="0">
                <a:latin typeface="Tahoma"/>
                <a:cs typeface="Tahoma"/>
              </a:rPr>
              <a:t>satisfaction</a:t>
            </a:r>
            <a:r>
              <a:rPr sz="1500" b="1" spc="-35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rate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2094" y="5780328"/>
            <a:ext cx="8146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5" dirty="0">
                <a:latin typeface="Tahoma"/>
                <a:cs typeface="Tahoma"/>
              </a:rPr>
              <a:t>We</a:t>
            </a:r>
            <a:r>
              <a:rPr sz="1800" b="1" spc="-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need</a:t>
            </a:r>
            <a:r>
              <a:rPr sz="1800" b="1" spc="-65" dirty="0">
                <a:latin typeface="Tahoma"/>
                <a:cs typeface="Tahoma"/>
              </a:rPr>
              <a:t> to</a:t>
            </a:r>
            <a:r>
              <a:rPr sz="1800" b="1" spc="-1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analyze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spc="-80" dirty="0">
                <a:latin typeface="Tahoma"/>
                <a:cs typeface="Tahoma"/>
              </a:rPr>
              <a:t>our</a:t>
            </a:r>
            <a:r>
              <a:rPr sz="1800" b="1" spc="-3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problem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90" dirty="0">
                <a:latin typeface="Tahoma"/>
                <a:cs typeface="Tahoma"/>
              </a:rPr>
              <a:t>to</a:t>
            </a:r>
            <a:r>
              <a:rPr sz="1800" b="1" spc="-35" dirty="0">
                <a:latin typeface="Tahoma"/>
                <a:cs typeface="Tahoma"/>
              </a:rPr>
              <a:t> </a:t>
            </a:r>
            <a:r>
              <a:rPr sz="1800" b="1" spc="-60" dirty="0">
                <a:latin typeface="Tahoma"/>
                <a:cs typeface="Tahoma"/>
              </a:rPr>
              <a:t>know</a:t>
            </a:r>
            <a:r>
              <a:rPr sz="1800" b="1" spc="-65" dirty="0">
                <a:latin typeface="Tahoma"/>
                <a:cs typeface="Tahoma"/>
              </a:rPr>
              <a:t> </a:t>
            </a:r>
            <a:r>
              <a:rPr sz="1800" b="1" spc="-70" dirty="0">
                <a:latin typeface="Tahoma"/>
                <a:cs typeface="Tahoma"/>
              </a:rPr>
              <a:t>the</a:t>
            </a:r>
            <a:r>
              <a:rPr sz="1800" b="1" spc="-3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specific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30" dirty="0">
                <a:latin typeface="Tahoma"/>
                <a:cs typeface="Tahoma"/>
              </a:rPr>
              <a:t>reason</a:t>
            </a:r>
            <a:r>
              <a:rPr sz="1800" b="1" spc="-6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-55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solve</a:t>
            </a:r>
            <a:r>
              <a:rPr sz="1800" b="1" spc="-40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it.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163" rIns="0" bIns="0" rtlCol="0">
            <a:spAutoFit/>
          </a:bodyPr>
          <a:lstStyle/>
          <a:p>
            <a:pPr marL="2466975" marR="5080" indent="-1804670">
              <a:lnSpc>
                <a:spcPts val="3460"/>
              </a:lnSpc>
              <a:spcBef>
                <a:spcPts val="525"/>
              </a:spcBef>
            </a:pPr>
            <a:r>
              <a:rPr spc="-30" dirty="0"/>
              <a:t>Regarding</a:t>
            </a:r>
            <a:r>
              <a:rPr spc="-200" dirty="0"/>
              <a:t> </a:t>
            </a:r>
            <a:r>
              <a:rPr spc="-40" dirty="0"/>
              <a:t>the</a:t>
            </a:r>
            <a:r>
              <a:rPr spc="-195" dirty="0"/>
              <a:t> </a:t>
            </a:r>
            <a:r>
              <a:rPr spc="130" dirty="0"/>
              <a:t>above</a:t>
            </a:r>
            <a:r>
              <a:rPr spc="-260" dirty="0"/>
              <a:t> </a:t>
            </a:r>
            <a:r>
              <a:rPr spc="-140" dirty="0"/>
              <a:t>analysis</a:t>
            </a:r>
            <a:r>
              <a:rPr spc="-295" dirty="0"/>
              <a:t> </a:t>
            </a:r>
            <a:r>
              <a:rPr spc="-100" dirty="0"/>
              <a:t>Our</a:t>
            </a:r>
            <a:r>
              <a:rPr spc="-225" dirty="0"/>
              <a:t> </a:t>
            </a:r>
            <a:r>
              <a:rPr spc="-20" dirty="0"/>
              <a:t>decision- </a:t>
            </a:r>
            <a:r>
              <a:rPr spc="-75" dirty="0"/>
              <a:t>making</a:t>
            </a:r>
            <a:r>
              <a:rPr spc="-204" dirty="0"/>
              <a:t> </a:t>
            </a:r>
            <a:r>
              <a:rPr dirty="0"/>
              <a:t>team</a:t>
            </a:r>
            <a:r>
              <a:rPr spc="-160" dirty="0"/>
              <a:t> </a:t>
            </a:r>
            <a:r>
              <a:rPr spc="140" dirty="0"/>
              <a:t>decided</a:t>
            </a:r>
            <a:r>
              <a:rPr spc="-190" dirty="0"/>
              <a:t> </a:t>
            </a:r>
            <a:r>
              <a:rPr spc="-25" dirty="0"/>
              <a:t>to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8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pc="50" dirty="0"/>
              <a:t>Make</a:t>
            </a:r>
            <a:r>
              <a:rPr spc="-135" dirty="0"/>
              <a:t> </a:t>
            </a:r>
            <a:r>
              <a:rPr spc="-45" dirty="0"/>
              <a:t>more</a:t>
            </a:r>
            <a:r>
              <a:rPr spc="-80" dirty="0"/>
              <a:t> </a:t>
            </a:r>
            <a:r>
              <a:rPr spc="-35" dirty="0"/>
              <a:t>promotion</a:t>
            </a:r>
            <a:r>
              <a:rPr spc="-140" dirty="0"/>
              <a:t> </a:t>
            </a:r>
            <a:r>
              <a:rPr spc="65" dirty="0"/>
              <a:t>and</a:t>
            </a:r>
            <a:r>
              <a:rPr spc="-95" dirty="0"/>
              <a:t> </a:t>
            </a:r>
            <a:r>
              <a:rPr spc="-25" dirty="0"/>
              <a:t>discount</a:t>
            </a:r>
            <a:r>
              <a:rPr spc="-150" dirty="0"/>
              <a:t> </a:t>
            </a:r>
            <a:r>
              <a:rPr spc="-10" dirty="0"/>
              <a:t>to</a:t>
            </a:r>
            <a:r>
              <a:rPr spc="-120" dirty="0"/>
              <a:t> </a:t>
            </a:r>
            <a:r>
              <a:rPr spc="-75" dirty="0"/>
              <a:t>our</a:t>
            </a:r>
            <a:r>
              <a:rPr spc="-125" dirty="0"/>
              <a:t> </a:t>
            </a:r>
            <a:r>
              <a:rPr spc="-40" dirty="0"/>
              <a:t>loyal</a:t>
            </a:r>
            <a:r>
              <a:rPr spc="-120" dirty="0"/>
              <a:t> </a:t>
            </a:r>
            <a:r>
              <a:rPr spc="-40" dirty="0"/>
              <a:t>customer</a:t>
            </a:r>
            <a:r>
              <a:rPr spc="-75" dirty="0"/>
              <a:t> </a:t>
            </a:r>
            <a:r>
              <a:rPr spc="65" dirty="0"/>
              <a:t>and</a:t>
            </a:r>
            <a:r>
              <a:rPr spc="-125" dirty="0"/>
              <a:t> </a:t>
            </a:r>
            <a:r>
              <a:rPr spc="-20" dirty="0"/>
              <a:t>the</a:t>
            </a:r>
            <a:r>
              <a:rPr spc="-110" dirty="0"/>
              <a:t> </a:t>
            </a:r>
            <a:r>
              <a:rPr dirty="0"/>
              <a:t>new</a:t>
            </a:r>
            <a:r>
              <a:rPr spc="-120" dirty="0"/>
              <a:t> </a:t>
            </a:r>
            <a:r>
              <a:rPr spc="-65" dirty="0"/>
              <a:t>customers</a:t>
            </a:r>
            <a:r>
              <a:rPr spc="-95" dirty="0"/>
              <a:t> </a:t>
            </a:r>
            <a:r>
              <a:rPr spc="-25" dirty="0"/>
              <a:t>to</a:t>
            </a:r>
          </a:p>
          <a:p>
            <a:pPr marL="194945">
              <a:lnSpc>
                <a:spcPct val="100000"/>
              </a:lnSpc>
              <a:spcBef>
                <a:spcPts val="5"/>
              </a:spcBef>
            </a:pPr>
            <a:r>
              <a:rPr dirty="0"/>
              <a:t>expand</a:t>
            </a:r>
            <a:r>
              <a:rPr spc="-80" dirty="0"/>
              <a:t> </a:t>
            </a:r>
            <a:r>
              <a:rPr spc="-70" dirty="0"/>
              <a:t>our</a:t>
            </a:r>
            <a:r>
              <a:rPr spc="-80" dirty="0"/>
              <a:t> </a:t>
            </a:r>
            <a:r>
              <a:rPr spc="-65" dirty="0"/>
              <a:t>market</a:t>
            </a:r>
            <a:r>
              <a:rPr spc="-50" dirty="0"/>
              <a:t> </a:t>
            </a:r>
            <a:r>
              <a:rPr spc="-10" dirty="0"/>
              <a:t>share.</a:t>
            </a:r>
          </a:p>
          <a:p>
            <a:pPr marL="194945" indent="-182880">
              <a:lnSpc>
                <a:spcPct val="100000"/>
              </a:lnSpc>
              <a:spcBef>
                <a:spcPts val="885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dirty="0"/>
              <a:t>Focused</a:t>
            </a:r>
            <a:r>
              <a:rPr spc="-120" dirty="0"/>
              <a:t> </a:t>
            </a:r>
            <a:r>
              <a:rPr spc="-45" dirty="0"/>
              <a:t>more</a:t>
            </a:r>
            <a:r>
              <a:rPr spc="-70" dirty="0"/>
              <a:t> </a:t>
            </a:r>
            <a:r>
              <a:rPr dirty="0"/>
              <a:t>on</a:t>
            </a:r>
            <a:r>
              <a:rPr spc="-130" dirty="0"/>
              <a:t> </a:t>
            </a:r>
            <a:r>
              <a:rPr spc="-30" dirty="0"/>
              <a:t>digital</a:t>
            </a:r>
            <a:r>
              <a:rPr spc="-105" dirty="0"/>
              <a:t> </a:t>
            </a:r>
            <a:r>
              <a:rPr spc="-55" dirty="0"/>
              <a:t>marketing</a:t>
            </a:r>
            <a:r>
              <a:rPr spc="-120" dirty="0"/>
              <a:t> </a:t>
            </a:r>
            <a:r>
              <a:rPr spc="-45" dirty="0"/>
              <a:t>showing</a:t>
            </a:r>
            <a:r>
              <a:rPr spc="-114" dirty="0"/>
              <a:t> </a:t>
            </a:r>
            <a:r>
              <a:rPr spc="-25" dirty="0"/>
              <a:t>out</a:t>
            </a:r>
            <a:r>
              <a:rPr spc="-120" dirty="0"/>
              <a:t> </a:t>
            </a:r>
            <a:r>
              <a:rPr spc="-35" dirty="0"/>
              <a:t>promotion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spc="85" dirty="0"/>
              <a:t>catch</a:t>
            </a:r>
            <a:r>
              <a:rPr spc="-125" dirty="0"/>
              <a:t> </a:t>
            </a:r>
            <a:r>
              <a:rPr spc="-75" dirty="0"/>
              <a:t>our</a:t>
            </a:r>
            <a:r>
              <a:rPr spc="-114" dirty="0"/>
              <a:t> </a:t>
            </a:r>
            <a:r>
              <a:rPr dirty="0"/>
              <a:t>new</a:t>
            </a:r>
            <a:r>
              <a:rPr spc="-120" dirty="0"/>
              <a:t> </a:t>
            </a:r>
            <a:r>
              <a:rPr spc="-10" dirty="0"/>
              <a:t>customer</a:t>
            </a:r>
          </a:p>
          <a:p>
            <a:pPr marL="194945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intention.</a:t>
            </a:r>
          </a:p>
          <a:p>
            <a:pPr marL="194945" indent="-182880">
              <a:lnSpc>
                <a:spcPct val="100000"/>
              </a:lnSpc>
              <a:spcBef>
                <a:spcPts val="91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dirty="0"/>
              <a:t>We</a:t>
            </a:r>
            <a:r>
              <a:rPr spc="-45" dirty="0"/>
              <a:t> </a:t>
            </a:r>
            <a:r>
              <a:rPr spc="60" dirty="0"/>
              <a:t>need</a:t>
            </a:r>
            <a:r>
              <a:rPr spc="-130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spc="-10" dirty="0"/>
              <a:t>provide</a:t>
            </a:r>
            <a:r>
              <a:rPr spc="-120" dirty="0"/>
              <a:t> </a:t>
            </a:r>
            <a:r>
              <a:rPr spc="-75" dirty="0"/>
              <a:t>our</a:t>
            </a:r>
            <a:r>
              <a:rPr spc="-140" dirty="0"/>
              <a:t> </a:t>
            </a:r>
            <a:r>
              <a:rPr spc="-45" dirty="0"/>
              <a:t>customer</a:t>
            </a:r>
            <a:r>
              <a:rPr spc="-114" dirty="0"/>
              <a:t> </a:t>
            </a:r>
            <a:r>
              <a:rPr spc="-75" dirty="0"/>
              <a:t>with</a:t>
            </a:r>
            <a:r>
              <a:rPr spc="-120" dirty="0"/>
              <a:t> </a:t>
            </a:r>
            <a:r>
              <a:rPr spc="-50" dirty="0"/>
              <a:t>suitable</a:t>
            </a:r>
            <a:r>
              <a:rPr spc="-140" dirty="0"/>
              <a:t> </a:t>
            </a:r>
            <a:r>
              <a:rPr spc="-100" dirty="0"/>
              <a:t>restrooms</a:t>
            </a:r>
            <a:r>
              <a:rPr spc="-105" dirty="0"/>
              <a:t> </a:t>
            </a:r>
            <a:r>
              <a:rPr spc="-85" dirty="0"/>
              <a:t>so</a:t>
            </a:r>
            <a:r>
              <a:rPr spc="-135" dirty="0"/>
              <a:t> </a:t>
            </a:r>
            <a:r>
              <a:rPr spc="-45" dirty="0"/>
              <a:t>they</a:t>
            </a:r>
            <a:r>
              <a:rPr spc="-130" dirty="0"/>
              <a:t> </a:t>
            </a:r>
            <a:r>
              <a:rPr spc="105" dirty="0"/>
              <a:t>can</a:t>
            </a:r>
            <a:r>
              <a:rPr spc="-120" dirty="0"/>
              <a:t> </a:t>
            </a:r>
            <a:r>
              <a:rPr spc="-65" dirty="0"/>
              <a:t>overstay</a:t>
            </a:r>
            <a:r>
              <a:rPr spc="-130" dirty="0"/>
              <a:t> </a:t>
            </a:r>
            <a:r>
              <a:rPr spc="-10" dirty="0"/>
              <a:t>comfort.</a:t>
            </a:r>
          </a:p>
          <a:p>
            <a:pPr marL="194945" indent="-182880">
              <a:lnSpc>
                <a:spcPct val="100000"/>
              </a:lnSpc>
              <a:spcBef>
                <a:spcPts val="89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dirty="0"/>
              <a:t>We</a:t>
            </a:r>
            <a:r>
              <a:rPr spc="-10" dirty="0"/>
              <a:t> </a:t>
            </a:r>
            <a:r>
              <a:rPr spc="60" dirty="0"/>
              <a:t>need</a:t>
            </a:r>
            <a:r>
              <a:rPr spc="-105" dirty="0"/>
              <a:t> </a:t>
            </a:r>
            <a:r>
              <a:rPr spc="-10" dirty="0"/>
              <a:t>to</a:t>
            </a:r>
            <a:r>
              <a:rPr spc="-105" dirty="0"/>
              <a:t> </a:t>
            </a:r>
            <a:r>
              <a:rPr dirty="0"/>
              <a:t>make</a:t>
            </a:r>
            <a:r>
              <a:rPr spc="-60" dirty="0"/>
              <a:t> </a:t>
            </a:r>
            <a:r>
              <a:rPr spc="-65" dirty="0"/>
              <a:t>training</a:t>
            </a:r>
            <a:r>
              <a:rPr spc="-155" dirty="0"/>
              <a:t> </a:t>
            </a:r>
            <a:r>
              <a:rPr spc="-135" dirty="0"/>
              <a:t>sessions</a:t>
            </a:r>
            <a:r>
              <a:rPr spc="-114" dirty="0"/>
              <a:t> </a:t>
            </a:r>
            <a:r>
              <a:rPr spc="-75" dirty="0"/>
              <a:t>for</a:t>
            </a:r>
            <a:r>
              <a:rPr spc="-110" dirty="0"/>
              <a:t> </a:t>
            </a:r>
            <a:r>
              <a:rPr spc="-70" dirty="0"/>
              <a:t>our</a:t>
            </a:r>
            <a:r>
              <a:rPr spc="-105" dirty="0"/>
              <a:t> </a:t>
            </a:r>
            <a:r>
              <a:rPr dirty="0"/>
              <a:t>crew</a:t>
            </a:r>
            <a:r>
              <a:rPr spc="-125" dirty="0"/>
              <a:t> </a:t>
            </a:r>
            <a:r>
              <a:rPr dirty="0"/>
              <a:t>about</a:t>
            </a:r>
            <a:r>
              <a:rPr spc="-105" dirty="0"/>
              <a:t> </a:t>
            </a:r>
            <a:r>
              <a:rPr spc="-45" dirty="0"/>
              <a:t>customer</a:t>
            </a:r>
            <a:r>
              <a:rPr spc="-55" dirty="0"/>
              <a:t> </a:t>
            </a:r>
            <a:r>
              <a:rPr dirty="0"/>
              <a:t>experience</a:t>
            </a:r>
            <a:r>
              <a:rPr spc="-165" dirty="0"/>
              <a:t> </a:t>
            </a:r>
            <a:r>
              <a:rPr spc="-10" dirty="0"/>
              <a:t>excellent</a:t>
            </a:r>
          </a:p>
          <a:p>
            <a:pPr marL="194945">
              <a:lnSpc>
                <a:spcPct val="100000"/>
              </a:lnSpc>
            </a:pPr>
            <a:r>
              <a:rPr spc="-10" dirty="0"/>
              <a:t>to</a:t>
            </a:r>
            <a:r>
              <a:rPr spc="-105" dirty="0"/>
              <a:t> </a:t>
            </a:r>
            <a:r>
              <a:rPr dirty="0"/>
              <a:t>avoid</a:t>
            </a:r>
            <a:r>
              <a:rPr spc="-114" dirty="0"/>
              <a:t> </a:t>
            </a:r>
            <a:r>
              <a:rPr spc="-40" dirty="0"/>
              <a:t>customer</a:t>
            </a:r>
            <a:r>
              <a:rPr spc="-65" dirty="0"/>
              <a:t> </a:t>
            </a:r>
            <a:r>
              <a:rPr spc="-10" dirty="0"/>
              <a:t>complains.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1534" y="864819"/>
            <a:ext cx="187261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Granularity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9476" y="2128265"/>
            <a:ext cx="96907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955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2400" spc="-40" dirty="0">
                <a:latin typeface="Times New Roman"/>
                <a:cs typeface="Times New Roman"/>
              </a:rPr>
              <a:t>We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atomic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approach 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smallest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level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details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(ticket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make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business </a:t>
            </a:r>
            <a:r>
              <a:rPr sz="2400" spc="-10" dirty="0">
                <a:latin typeface="Times New Roman"/>
                <a:cs typeface="Times New Roman"/>
              </a:rPr>
              <a:t>process.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47" y="234632"/>
              <a:ext cx="11723878" cy="63839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727" y="1213040"/>
              <a:ext cx="9681718" cy="44118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544" y="1264919"/>
              <a:ext cx="9578085" cy="43082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072" y="554672"/>
              <a:ext cx="11035030" cy="57438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887" y="606488"/>
              <a:ext cx="10931398" cy="56401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8576" y="777239"/>
              <a:ext cx="10598150" cy="5303520"/>
            </a:xfrm>
            <a:custGeom>
              <a:avLst/>
              <a:gdLst/>
              <a:ahLst/>
              <a:cxnLst/>
              <a:rect l="l" t="t" r="r" b="b"/>
              <a:pathLst>
                <a:path w="10598150" h="5303520">
                  <a:moveTo>
                    <a:pt x="10597896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0" y="5303520"/>
                  </a:lnTo>
                  <a:lnTo>
                    <a:pt x="10597896" y="5303520"/>
                  </a:lnTo>
                  <a:lnTo>
                    <a:pt x="10597896" y="563880"/>
                  </a:lnTo>
                  <a:lnTo>
                    <a:pt x="10597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8576" y="777240"/>
              <a:ext cx="10598150" cy="5303520"/>
            </a:xfrm>
            <a:custGeom>
              <a:avLst/>
              <a:gdLst/>
              <a:ahLst/>
              <a:cxnLst/>
              <a:rect l="l" t="t" r="r" b="b"/>
              <a:pathLst>
                <a:path w="10598150" h="5303520">
                  <a:moveTo>
                    <a:pt x="0" y="5303520"/>
                  </a:moveTo>
                  <a:lnTo>
                    <a:pt x="10597896" y="5303520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5303520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95496" y="2579903"/>
            <a:ext cx="5021580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spc="-555" dirty="0"/>
              <a:t>THANK</a:t>
            </a:r>
            <a:r>
              <a:rPr sz="7200" spc="-780" dirty="0"/>
              <a:t> </a:t>
            </a:r>
            <a:r>
              <a:rPr sz="7200" spc="-40" dirty="0"/>
              <a:t>YOU</a:t>
            </a:r>
            <a:endParaRPr sz="7200"/>
          </a:p>
        </p:txBody>
      </p:sp>
      <p:grpSp>
        <p:nvGrpSpPr>
          <p:cNvPr id="14" name="object 14"/>
          <p:cNvGrpSpPr/>
          <p:nvPr/>
        </p:nvGrpSpPr>
        <p:grpSpPr>
          <a:xfrm>
            <a:off x="5135879" y="609600"/>
            <a:ext cx="1920239" cy="731520"/>
            <a:chOff x="5135879" y="609600"/>
            <a:chExt cx="1920239" cy="731520"/>
          </a:xfrm>
        </p:grpSpPr>
        <p:sp>
          <p:nvSpPr>
            <p:cNvPr id="15" name="object 15"/>
            <p:cNvSpPr/>
            <p:nvPr/>
          </p:nvSpPr>
          <p:spPr>
            <a:xfrm>
              <a:off x="5135879" y="60960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40" h="731519">
                  <a:moveTo>
                    <a:pt x="1920239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39" y="731520"/>
                  </a:lnTo>
                  <a:lnTo>
                    <a:pt x="1920239" y="0"/>
                  </a:lnTo>
                  <a:close/>
                </a:path>
              </a:pathLst>
            </a:custGeom>
            <a:solidFill>
              <a:srgbClr val="E2D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1703" y="612647"/>
              <a:ext cx="1691639" cy="640080"/>
            </a:xfrm>
            <a:custGeom>
              <a:avLst/>
              <a:gdLst/>
              <a:ahLst/>
              <a:cxnLst/>
              <a:rect l="l" t="t" r="r" b="b"/>
              <a:pathLst>
                <a:path w="1691640" h="640080">
                  <a:moveTo>
                    <a:pt x="0" y="0"/>
                  </a:moveTo>
                  <a:lnTo>
                    <a:pt x="0" y="640079"/>
                  </a:lnTo>
                </a:path>
                <a:path w="1691640" h="640080">
                  <a:moveTo>
                    <a:pt x="1691640" y="0"/>
                  </a:moveTo>
                  <a:lnTo>
                    <a:pt x="1691640" y="640079"/>
                  </a:lnTo>
                </a:path>
                <a:path w="1691640" h="640080">
                  <a:moveTo>
                    <a:pt x="0" y="630936"/>
                  </a:moveTo>
                  <a:lnTo>
                    <a:pt x="1691640" y="630936"/>
                  </a:lnTo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5592" y="0"/>
            <a:ext cx="4026535" cy="6858000"/>
          </a:xfrm>
          <a:custGeom>
            <a:avLst/>
            <a:gdLst/>
            <a:ahLst/>
            <a:cxnLst/>
            <a:rect l="l" t="t" r="r" b="b"/>
            <a:pathLst>
              <a:path w="4026534" h="6858000">
                <a:moveTo>
                  <a:pt x="0" y="6858000"/>
                </a:moveTo>
                <a:lnTo>
                  <a:pt x="4026407" y="6858000"/>
                </a:lnTo>
                <a:lnTo>
                  <a:pt x="4026407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4982" y="2371420"/>
            <a:ext cx="2107565" cy="136461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marR="5080" indent="527050">
              <a:lnSpc>
                <a:spcPts val="4780"/>
              </a:lnSpc>
              <a:spcBef>
                <a:spcPts val="1075"/>
              </a:spcBef>
            </a:pPr>
            <a:r>
              <a:rPr sz="4800" spc="-730" dirty="0">
                <a:solidFill>
                  <a:srgbClr val="FFFFFF"/>
                </a:solidFill>
              </a:rPr>
              <a:t>BUS </a:t>
            </a:r>
            <a:r>
              <a:rPr sz="4800" spc="-450" dirty="0">
                <a:solidFill>
                  <a:srgbClr val="FFFFFF"/>
                </a:solidFill>
              </a:rPr>
              <a:t>MATRIX</a:t>
            </a:r>
            <a:endParaRPr sz="4800"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8166100" cy="6858000"/>
            <a:chOff x="0" y="0"/>
            <a:chExt cx="81661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8166100" cy="6858000"/>
            </a:xfrm>
            <a:custGeom>
              <a:avLst/>
              <a:gdLst/>
              <a:ahLst/>
              <a:cxnLst/>
              <a:rect l="l" t="t" r="r" b="b"/>
              <a:pathLst>
                <a:path w="8166100" h="6858000">
                  <a:moveTo>
                    <a:pt x="8165592" y="6857998"/>
                  </a:moveTo>
                  <a:lnTo>
                    <a:pt x="8165592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8165592" y="6857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130744"/>
              <a:ext cx="7093966" cy="46404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127" y="1197863"/>
              <a:ext cx="6909816" cy="44561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3316" y="1178052"/>
              <a:ext cx="6949440" cy="4495800"/>
            </a:xfrm>
            <a:custGeom>
              <a:avLst/>
              <a:gdLst/>
              <a:ahLst/>
              <a:cxnLst/>
              <a:rect l="l" t="t" r="r" b="b"/>
              <a:pathLst>
                <a:path w="6949440" h="4495800">
                  <a:moveTo>
                    <a:pt x="0" y="4495800"/>
                  </a:moveTo>
                  <a:lnTo>
                    <a:pt x="6949440" y="4495800"/>
                  </a:lnTo>
                  <a:lnTo>
                    <a:pt x="6949440" y="0"/>
                  </a:lnTo>
                  <a:lnTo>
                    <a:pt x="0" y="0"/>
                  </a:lnTo>
                  <a:lnTo>
                    <a:pt x="0" y="4495800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220200" y="0"/>
            <a:ext cx="1920239" cy="731520"/>
            <a:chOff x="9220200" y="0"/>
            <a:chExt cx="1920239" cy="731520"/>
          </a:xfrm>
        </p:grpSpPr>
        <p:sp>
          <p:nvSpPr>
            <p:cNvPr id="10" name="object 10"/>
            <p:cNvSpPr/>
            <p:nvPr/>
          </p:nvSpPr>
          <p:spPr>
            <a:xfrm>
              <a:off x="9220200" y="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40" h="731520">
                  <a:moveTo>
                    <a:pt x="1920240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40" y="731520"/>
                  </a:lnTo>
                  <a:lnTo>
                    <a:pt x="1920240" y="0"/>
                  </a:lnTo>
                  <a:close/>
                </a:path>
              </a:pathLst>
            </a:custGeom>
            <a:solidFill>
              <a:srgbClr val="E2D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32976" y="0"/>
              <a:ext cx="1691639" cy="640080"/>
            </a:xfrm>
            <a:custGeom>
              <a:avLst/>
              <a:gdLst/>
              <a:ahLst/>
              <a:cxnLst/>
              <a:rect l="l" t="t" r="r" b="b"/>
              <a:pathLst>
                <a:path w="1691640" h="640080">
                  <a:moveTo>
                    <a:pt x="0" y="0"/>
                  </a:moveTo>
                  <a:lnTo>
                    <a:pt x="0" y="640079"/>
                  </a:lnTo>
                </a:path>
                <a:path w="1691640" h="640080">
                  <a:moveTo>
                    <a:pt x="1691640" y="0"/>
                  </a:moveTo>
                  <a:lnTo>
                    <a:pt x="1691640" y="640079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32976" y="643127"/>
              <a:ext cx="1691639" cy="0"/>
            </a:xfrm>
            <a:custGeom>
              <a:avLst/>
              <a:gdLst/>
              <a:ahLst/>
              <a:cxnLst/>
              <a:rect l="l" t="t" r="r" b="b"/>
              <a:pathLst>
                <a:path w="1691640">
                  <a:moveTo>
                    <a:pt x="0" y="0"/>
                  </a:moveTo>
                  <a:lnTo>
                    <a:pt x="169164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6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latin typeface="Times New Roman"/>
                <a:cs typeface="Times New Roman"/>
              </a:rPr>
              <a:t>Modeling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6102" y="2390901"/>
            <a:ext cx="6487160" cy="13004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Fact</a:t>
            </a:r>
            <a:r>
              <a:rPr sz="20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Tables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Times New Roman"/>
                <a:cs typeface="Times New Roman"/>
              </a:rPr>
              <a:t>Reservation</a:t>
            </a:r>
            <a:r>
              <a:rPr sz="1800" spc="-10" dirty="0">
                <a:latin typeface="Times New Roman"/>
                <a:cs typeface="Times New Roman"/>
              </a:rPr>
              <a:t> -</a:t>
            </a:r>
            <a:r>
              <a:rPr sz="1800" dirty="0">
                <a:latin typeface="Times New Roman"/>
                <a:cs typeface="Times New Roman"/>
              </a:rPr>
              <a:t>-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Customer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Care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Dimensions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Times New Roman"/>
                <a:cs typeface="Times New Roman"/>
              </a:rPr>
              <a:t>Date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 Passenger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Flight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Airplane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Ticket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Promotions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 </a:t>
            </a:r>
            <a:r>
              <a:rPr sz="1800" spc="-10" dirty="0">
                <a:latin typeface="Times New Roman"/>
                <a:cs typeface="Times New Roman"/>
              </a:rPr>
              <a:t>Problem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6925" y="4473067"/>
            <a:ext cx="8189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So,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made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Galaxy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Schema,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was 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way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Business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Process.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47" y="234632"/>
              <a:ext cx="11723878" cy="63839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727" y="1213040"/>
              <a:ext cx="9681718" cy="44118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544" y="1264919"/>
              <a:ext cx="9578085" cy="43082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6757670" cy="6858000"/>
            </a:xfrm>
            <a:custGeom>
              <a:avLst/>
              <a:gdLst/>
              <a:ahLst/>
              <a:cxnLst/>
              <a:rect l="l" t="t" r="r" b="b"/>
              <a:pathLst>
                <a:path w="6757670" h="6858000">
                  <a:moveTo>
                    <a:pt x="6757416" y="6857998"/>
                  </a:moveTo>
                  <a:lnTo>
                    <a:pt x="6757416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6757416" y="6857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6535" y="588200"/>
              <a:ext cx="4250308" cy="56706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8352" y="640016"/>
              <a:ext cx="4146677" cy="55670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55992" y="807719"/>
              <a:ext cx="3813175" cy="5240020"/>
            </a:xfrm>
            <a:custGeom>
              <a:avLst/>
              <a:gdLst/>
              <a:ahLst/>
              <a:cxnLst/>
              <a:rect l="l" t="t" r="r" b="b"/>
              <a:pathLst>
                <a:path w="3813175" h="5240020">
                  <a:moveTo>
                    <a:pt x="0" y="5239511"/>
                  </a:moveTo>
                  <a:lnTo>
                    <a:pt x="3813048" y="5239511"/>
                  </a:lnTo>
                  <a:lnTo>
                    <a:pt x="3813048" y="0"/>
                  </a:lnTo>
                  <a:lnTo>
                    <a:pt x="0" y="0"/>
                  </a:lnTo>
                  <a:lnTo>
                    <a:pt x="0" y="5239511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126983" y="2371420"/>
            <a:ext cx="2658745" cy="136461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74955" marR="5080" indent="-262890">
              <a:lnSpc>
                <a:spcPts val="4780"/>
              </a:lnSpc>
              <a:spcBef>
                <a:spcPts val="1075"/>
              </a:spcBef>
            </a:pPr>
            <a:r>
              <a:rPr sz="4800" spc="-120" dirty="0"/>
              <a:t>LOGICAL </a:t>
            </a:r>
            <a:r>
              <a:rPr sz="4800" spc="-20" dirty="0"/>
              <a:t>MODEL</a:t>
            </a:r>
            <a:endParaRPr sz="4800"/>
          </a:p>
        </p:txBody>
      </p:sp>
      <p:grpSp>
        <p:nvGrpSpPr>
          <p:cNvPr id="14" name="object 14"/>
          <p:cNvGrpSpPr/>
          <p:nvPr/>
        </p:nvGrpSpPr>
        <p:grpSpPr>
          <a:xfrm>
            <a:off x="36576" y="640080"/>
            <a:ext cx="10387965" cy="5733415"/>
            <a:chOff x="36576" y="640080"/>
            <a:chExt cx="10387965" cy="573341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576" y="646176"/>
              <a:ext cx="6574535" cy="57271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503919" y="64008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40" h="731519">
                  <a:moveTo>
                    <a:pt x="1920239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39" y="731520"/>
                  </a:lnTo>
                  <a:lnTo>
                    <a:pt x="1920239" y="0"/>
                  </a:lnTo>
                  <a:close/>
                </a:path>
              </a:pathLst>
            </a:custGeom>
            <a:solidFill>
              <a:srgbClr val="E2D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16695" y="640080"/>
              <a:ext cx="1691639" cy="646430"/>
            </a:xfrm>
            <a:custGeom>
              <a:avLst/>
              <a:gdLst/>
              <a:ahLst/>
              <a:cxnLst/>
              <a:rect l="l" t="t" r="r" b="b"/>
              <a:pathLst>
                <a:path w="1691640" h="646430">
                  <a:moveTo>
                    <a:pt x="0" y="0"/>
                  </a:moveTo>
                  <a:lnTo>
                    <a:pt x="0" y="640080"/>
                  </a:lnTo>
                </a:path>
                <a:path w="1691640" h="646430">
                  <a:moveTo>
                    <a:pt x="1691639" y="0"/>
                  </a:moveTo>
                  <a:lnTo>
                    <a:pt x="1691639" y="640080"/>
                  </a:lnTo>
                </a:path>
                <a:path w="1691640" h="646430">
                  <a:moveTo>
                    <a:pt x="0" y="646176"/>
                  </a:moveTo>
                  <a:lnTo>
                    <a:pt x="1691639" y="64617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67471" y="0"/>
            <a:ext cx="4224655" cy="6858000"/>
          </a:xfrm>
          <a:custGeom>
            <a:avLst/>
            <a:gdLst/>
            <a:ahLst/>
            <a:cxnLst/>
            <a:rect l="l" t="t" r="r" b="b"/>
            <a:pathLst>
              <a:path w="4224655" h="6858000">
                <a:moveTo>
                  <a:pt x="0" y="6858000"/>
                </a:moveTo>
                <a:lnTo>
                  <a:pt x="4224528" y="6858000"/>
                </a:lnTo>
                <a:lnTo>
                  <a:pt x="422452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0319" y="2487879"/>
            <a:ext cx="566039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45" dirty="0"/>
              <a:t>Physical</a:t>
            </a:r>
            <a:r>
              <a:rPr sz="6000" spc="-375" dirty="0"/>
              <a:t> </a:t>
            </a:r>
            <a:r>
              <a:rPr sz="6000" spc="-135" dirty="0"/>
              <a:t>Design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6395720" marR="5080" indent="-195580">
              <a:lnSpc>
                <a:spcPts val="5190"/>
              </a:lnSpc>
              <a:spcBef>
                <a:spcPts val="750"/>
              </a:spcBef>
            </a:pPr>
            <a:r>
              <a:rPr sz="4800" b="1" spc="-185" dirty="0">
                <a:latin typeface="Tahoma"/>
                <a:cs typeface="Tahoma"/>
              </a:rPr>
              <a:t>Reservation </a:t>
            </a:r>
            <a:r>
              <a:rPr sz="4800" b="1" dirty="0">
                <a:latin typeface="Tahoma"/>
                <a:cs typeface="Tahoma"/>
              </a:rPr>
              <a:t>Fact</a:t>
            </a:r>
            <a:r>
              <a:rPr sz="4800" b="1" spc="-285" dirty="0">
                <a:latin typeface="Tahoma"/>
                <a:cs typeface="Tahoma"/>
              </a:rPr>
              <a:t> </a:t>
            </a:r>
            <a:r>
              <a:rPr sz="4800" b="1" spc="-10" dirty="0">
                <a:latin typeface="Tahoma"/>
                <a:cs typeface="Tahoma"/>
              </a:rPr>
              <a:t>Table</a:t>
            </a:r>
            <a:endParaRPr sz="4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3608" y="673544"/>
            <a:ext cx="5472430" cy="5518785"/>
            <a:chOff x="673608" y="673544"/>
            <a:chExt cx="5472430" cy="5518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673544"/>
              <a:ext cx="5472430" cy="5518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725360"/>
              <a:ext cx="5368798" cy="54146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3920" y="886968"/>
              <a:ext cx="5053965" cy="5096510"/>
            </a:xfrm>
            <a:custGeom>
              <a:avLst/>
              <a:gdLst/>
              <a:ahLst/>
              <a:cxnLst/>
              <a:rect l="l" t="t" r="r" b="b"/>
              <a:pathLst>
                <a:path w="5053965" h="5096510">
                  <a:moveTo>
                    <a:pt x="0" y="5096256"/>
                  </a:moveTo>
                  <a:lnTo>
                    <a:pt x="5053583" y="509625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592" y="2231135"/>
              <a:ext cx="4968240" cy="20543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0006" y="2567178"/>
            <a:ext cx="4770755" cy="24434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4945" marR="5080" indent="-182880">
              <a:lnSpc>
                <a:spcPct val="98900"/>
              </a:lnSpc>
              <a:spcBef>
                <a:spcPts val="12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spc="-75" dirty="0">
                <a:latin typeface="Verdana"/>
                <a:cs typeface="Verdana"/>
              </a:rPr>
              <a:t>Represents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100" dirty="0">
                <a:latin typeface="Verdana"/>
                <a:cs typeface="Verdana"/>
              </a:rPr>
              <a:t>each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table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transaction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by </a:t>
            </a:r>
            <a:r>
              <a:rPr sz="1800" spc="-35" dirty="0">
                <a:latin typeface="Verdana"/>
                <a:cs typeface="Verdana"/>
              </a:rPr>
              <a:t>passenger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per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1800" spc="105" dirty="0">
                <a:latin typeface="Verdana"/>
                <a:cs typeface="Verdana"/>
              </a:rPr>
              <a:t>each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flight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including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date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airplane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reservation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details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passenger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promotion.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Garamond"/>
              <a:buChar char="◦"/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52525"/>
              </a:buClr>
              <a:buFont typeface="Garamond"/>
              <a:buChar char="◦"/>
            </a:pPr>
            <a:endParaRPr sz="1400">
              <a:latin typeface="Calibri"/>
              <a:cs typeface="Calibri"/>
            </a:endParaRPr>
          </a:p>
          <a:p>
            <a:pPr marL="194945" marR="297815" indent="-182880" algn="just">
              <a:lnSpc>
                <a:spcPct val="100600"/>
              </a:lnSpc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fare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column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represent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price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ticket </a:t>
            </a:r>
            <a:r>
              <a:rPr sz="1800" dirty="0">
                <a:latin typeface="Calibri"/>
                <a:cs typeface="Calibri"/>
              </a:rPr>
              <a:t>also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include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ticket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quantity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can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gross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sales.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6395085" marR="5080" indent="-719455">
              <a:lnSpc>
                <a:spcPts val="5190"/>
              </a:lnSpc>
              <a:spcBef>
                <a:spcPts val="750"/>
              </a:spcBef>
            </a:pPr>
            <a:r>
              <a:rPr sz="4800" b="1" spc="-95" dirty="0">
                <a:latin typeface="Tahoma"/>
                <a:cs typeface="Tahoma"/>
              </a:rPr>
              <a:t>Customer</a:t>
            </a:r>
            <a:r>
              <a:rPr sz="4800" b="1" spc="-225" dirty="0">
                <a:latin typeface="Tahoma"/>
                <a:cs typeface="Tahoma"/>
              </a:rPr>
              <a:t> </a:t>
            </a:r>
            <a:r>
              <a:rPr sz="4800" b="1" spc="85" dirty="0">
                <a:latin typeface="Tahoma"/>
                <a:cs typeface="Tahoma"/>
              </a:rPr>
              <a:t>Care </a:t>
            </a:r>
            <a:r>
              <a:rPr sz="4800" b="1" dirty="0">
                <a:latin typeface="Tahoma"/>
                <a:cs typeface="Tahoma"/>
              </a:rPr>
              <a:t>Fact</a:t>
            </a:r>
            <a:r>
              <a:rPr sz="4800" b="1" spc="-285" dirty="0">
                <a:latin typeface="Tahoma"/>
                <a:cs typeface="Tahoma"/>
              </a:rPr>
              <a:t> </a:t>
            </a:r>
            <a:r>
              <a:rPr sz="4800" b="1" spc="-10" dirty="0">
                <a:latin typeface="Tahoma"/>
                <a:cs typeface="Tahoma"/>
              </a:rPr>
              <a:t>Table</a:t>
            </a:r>
            <a:endParaRPr sz="4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3608" y="673544"/>
            <a:ext cx="5472430" cy="5518785"/>
            <a:chOff x="673608" y="673544"/>
            <a:chExt cx="5472430" cy="5518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673544"/>
              <a:ext cx="5472430" cy="5518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725360"/>
              <a:ext cx="5368798" cy="54146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3920" y="886968"/>
              <a:ext cx="5053965" cy="5096510"/>
            </a:xfrm>
            <a:custGeom>
              <a:avLst/>
              <a:gdLst/>
              <a:ahLst/>
              <a:cxnLst/>
              <a:rect l="l" t="t" r="r" b="b"/>
              <a:pathLst>
                <a:path w="5053965" h="5096510">
                  <a:moveTo>
                    <a:pt x="0" y="5096256"/>
                  </a:moveTo>
                  <a:lnTo>
                    <a:pt x="5053583" y="509625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504" y="2688336"/>
              <a:ext cx="4809744" cy="14813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0006" y="2907919"/>
            <a:ext cx="4375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252525"/>
              </a:buClr>
              <a:buFont typeface="Garamond"/>
              <a:buChar char="◦"/>
              <a:tabLst>
                <a:tab pos="195580" algn="l"/>
              </a:tabLst>
            </a:pPr>
            <a:r>
              <a:rPr sz="1800" spc="-75" dirty="0">
                <a:latin typeface="Verdana"/>
                <a:cs typeface="Verdana"/>
              </a:rPr>
              <a:t>Represents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measurement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 </a:t>
            </a:r>
            <a:r>
              <a:rPr sz="1800" spc="-45" dirty="0">
                <a:latin typeface="Verdana"/>
                <a:cs typeface="Verdana"/>
              </a:rPr>
              <a:t>customer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satisfaction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rate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by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showing </a:t>
            </a:r>
            <a:r>
              <a:rPr sz="1800" spc="105" dirty="0">
                <a:latin typeface="Verdana"/>
                <a:cs typeface="Verdana"/>
              </a:rPr>
              <a:t>each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single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problem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with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below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 </a:t>
            </a:r>
            <a:r>
              <a:rPr sz="1800" spc="-10" dirty="0">
                <a:latin typeface="Verdana"/>
                <a:cs typeface="Verdana"/>
              </a:rPr>
              <a:t>details.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597</Words>
  <Application>Microsoft Office PowerPoint</Application>
  <PresentationFormat>Widescreen</PresentationFormat>
  <Paragraphs>67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Garamond</vt:lpstr>
      <vt:lpstr>Tahoma</vt:lpstr>
      <vt:lpstr>Times New Roman</vt:lpstr>
      <vt:lpstr>Verdana</vt:lpstr>
      <vt:lpstr>Office Theme</vt:lpstr>
      <vt:lpstr>DATA WAREHOUSE FINAL PROJECT</vt:lpstr>
      <vt:lpstr>Business Process</vt:lpstr>
      <vt:lpstr>Granularity</vt:lpstr>
      <vt:lpstr>BUS MATRIX</vt:lpstr>
      <vt:lpstr>Modeling</vt:lpstr>
      <vt:lpstr>LOGICAL MODEL</vt:lpstr>
      <vt:lpstr>Physical Design</vt:lpstr>
      <vt:lpstr>Reservation Fact Table</vt:lpstr>
      <vt:lpstr>Customer Care Fact Table</vt:lpstr>
      <vt:lpstr>Flight Dimension Table</vt:lpstr>
      <vt:lpstr>Promotion Dimension Table</vt:lpstr>
      <vt:lpstr>Airplane Dimension Table</vt:lpstr>
      <vt:lpstr>Ticket Dimension Table</vt:lpstr>
      <vt:lpstr>Passenger Dimension Table</vt:lpstr>
      <vt:lpstr>Date Dimension Table</vt:lpstr>
      <vt:lpstr>Problem Dimension Table</vt:lpstr>
      <vt:lpstr>PowerPoint Presentation</vt:lpstr>
      <vt:lpstr>Airplane table</vt:lpstr>
      <vt:lpstr>Date Dimension</vt:lpstr>
      <vt:lpstr>Passenger Table</vt:lpstr>
      <vt:lpstr>Problem Table</vt:lpstr>
      <vt:lpstr>PowerPoint Presentation</vt:lpstr>
      <vt:lpstr>SCREEN SHOOTS FOR QUERIES</vt:lpstr>
      <vt:lpstr>We need to enhance our marketing and gross sales in order to expanded our business.</vt:lpstr>
      <vt:lpstr>PowerPoint Presentation</vt:lpstr>
      <vt:lpstr>now we need to know how long our customer over night stays on our airport</vt:lpstr>
      <vt:lpstr>PowerPoint Presentation</vt:lpstr>
      <vt:lpstr>PowerPoint Presentation</vt:lpstr>
      <vt:lpstr>Regarding the above analysis Our decision- making team decided to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 FINAL PROJECT</dc:title>
  <dc:creator>PC WORLD</dc:creator>
  <cp:lastModifiedBy>Eman salama</cp:lastModifiedBy>
  <cp:revision>1</cp:revision>
  <dcterms:created xsi:type="dcterms:W3CDTF">2022-11-30T02:42:30Z</dcterms:created>
  <dcterms:modified xsi:type="dcterms:W3CDTF">2022-11-30T02:45:17Z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2022-11-30T00:00:00Z</vt:filetime>
  </property>
  <property fmtid="{D5CDD505-2E9C-101B-9397-08002B2CF9AE}" pid="5" name="Producer">
    <vt:lpwstr>www.ilovepdf.com</vt:lpwstr>
  </property>
</Properties>
</file>